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76" r:id="rId7"/>
    <p:sldId id="278" r:id="rId8"/>
    <p:sldId id="295" r:id="rId9"/>
    <p:sldId id="296" r:id="rId10"/>
    <p:sldId id="280" r:id="rId11"/>
    <p:sldId id="297" r:id="rId12"/>
    <p:sldId id="298" r:id="rId13"/>
    <p:sldId id="299" r:id="rId14"/>
    <p:sldId id="300" r:id="rId15"/>
    <p:sldId id="301" r:id="rId16"/>
    <p:sldId id="302" r:id="rId17"/>
    <p:sldId id="304" r:id="rId18"/>
    <p:sldId id="305" r:id="rId19"/>
    <p:sldId id="306" r:id="rId20"/>
    <p:sldId id="307" r:id="rId21"/>
    <p:sldId id="308" r:id="rId22"/>
    <p:sldId id="309" r:id="rId23"/>
    <p:sldId id="311" r:id="rId24"/>
    <p:sldId id="310" r:id="rId25"/>
    <p:sldId id="313" r:id="rId26"/>
    <p:sldId id="312" r:id="rId27"/>
    <p:sldId id="314" r:id="rId28"/>
    <p:sldId id="315" r:id="rId29"/>
    <p:sldId id="316" r:id="rId30"/>
  </p:sldIdLst>
  <p:sldSz cx="12192000" cy="6858000"/>
  <p:notesSz cx="12192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howlVOzJnj/Rg8CwxoOF6zS937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79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73"/>
    <p:restoredTop sz="81497"/>
  </p:normalViewPr>
  <p:slideViewPr>
    <p:cSldViewPr snapToGrid="0">
      <p:cViewPr varScale="1">
        <p:scale>
          <a:sx n="103" d="100"/>
          <a:sy n="103" d="100"/>
        </p:scale>
        <p:origin x="1832" y="17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6905625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" name="Google Shape;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/>
              <a:t>VM model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필요성 </a:t>
            </a:r>
            <a:r>
              <a:rPr lang="en-US" altLang="ko-KR" dirty="0"/>
              <a:t>:</a:t>
            </a:r>
            <a:r>
              <a:rPr lang="ko-KR" altLang="en-US" dirty="0"/>
              <a:t> 모든 제품 실사 </a:t>
            </a:r>
            <a:r>
              <a:rPr lang="ko-KR" altLang="en-US" dirty="0" err="1"/>
              <a:t>힘듬</a:t>
            </a:r>
            <a:r>
              <a:rPr lang="ko-KR" altLang="en-US" dirty="0"/>
              <a:t> </a:t>
            </a:r>
            <a:r>
              <a:rPr lang="en-US" altLang="ko-KR" dirty="0"/>
              <a:t>-&gt;</a:t>
            </a:r>
            <a:r>
              <a:rPr lang="ko-KR" altLang="en-US" dirty="0"/>
              <a:t> 대체하는 부분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장점 </a:t>
            </a:r>
            <a:r>
              <a:rPr lang="en-US" altLang="ko-KR" dirty="0"/>
              <a:t>:</a:t>
            </a:r>
            <a:r>
              <a:rPr lang="ko-KR" altLang="en-US" dirty="0"/>
              <a:t> 모든 제품을 낮은 비용에 검수 가능 </a:t>
            </a:r>
            <a:r>
              <a:rPr lang="en-US" altLang="ko-KR" dirty="0"/>
              <a:t>-&gt;</a:t>
            </a:r>
            <a:r>
              <a:rPr lang="ko-KR" altLang="en-US" dirty="0"/>
              <a:t> 퀄리티 이슈의 위험성을 줄임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이러한 장점으로 인하여 반도체 공정에서의 적용 사례가 많음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11265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altLang="ko-KR" dirty="0"/>
              <a:t>Active Learning</a:t>
            </a:r>
            <a:r>
              <a:rPr lang="ko-KR" altLang="en-US" dirty="0"/>
              <a:t>이 </a:t>
            </a:r>
            <a:r>
              <a:rPr lang="en-GB" altLang="ko-KR" dirty="0"/>
              <a:t>VM</a:t>
            </a:r>
            <a:r>
              <a:rPr lang="ko-KR" altLang="en-US" dirty="0"/>
              <a:t>에서 왜 필요한지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일단 </a:t>
            </a:r>
            <a:r>
              <a:rPr lang="en-US" altLang="ko-KR" dirty="0"/>
              <a:t>VM</a:t>
            </a:r>
            <a:r>
              <a:rPr lang="ko-KR" altLang="en-US" dirty="0"/>
              <a:t> </a:t>
            </a:r>
            <a:r>
              <a:rPr lang="en-US" altLang="ko-KR" dirty="0"/>
              <a:t>model </a:t>
            </a:r>
            <a:r>
              <a:rPr lang="ko-KR" altLang="en-US" dirty="0"/>
              <a:t>성능이 좋아야 하는데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새로운 장비에 </a:t>
            </a:r>
            <a:r>
              <a:rPr lang="en-GB" altLang="ko-KR" dirty="0"/>
              <a:t>VM model</a:t>
            </a:r>
            <a:r>
              <a:rPr lang="ko-KR" altLang="en-US" dirty="0"/>
              <a:t>을 </a:t>
            </a:r>
            <a:r>
              <a:rPr lang="en-GB" altLang="ko-KR" dirty="0"/>
              <a:t>build</a:t>
            </a:r>
            <a:r>
              <a:rPr lang="ko-KR" altLang="en-US" dirty="0"/>
              <a:t>하기 어려움</a:t>
            </a:r>
            <a:r>
              <a:rPr lang="en-US" altLang="ko-KR" dirty="0"/>
              <a:t>(</a:t>
            </a:r>
            <a:r>
              <a:rPr lang="en-GB" altLang="ko-KR" dirty="0"/>
              <a:t>annotation</a:t>
            </a:r>
            <a:r>
              <a:rPr lang="ko-KR" altLang="en-US" dirty="0"/>
              <a:t>의 양이 적어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정보력이 있는 데이터의 라벨링을 하면 </a:t>
            </a:r>
            <a:r>
              <a:rPr lang="en-US" altLang="ko-KR" dirty="0"/>
              <a:t>annotation</a:t>
            </a:r>
            <a:r>
              <a:rPr lang="ko-KR" altLang="en-US" dirty="0"/>
              <a:t> 비용을 줄이면서 성능 좋아짐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본 논문에서는 </a:t>
            </a:r>
            <a:r>
              <a:rPr lang="en-GB" altLang="ko-KR" dirty="0"/>
              <a:t>uncertainty sampling</a:t>
            </a:r>
            <a:r>
              <a:rPr lang="ko-KR" altLang="en-US" dirty="0"/>
              <a:t> 접근법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Monte</a:t>
            </a:r>
            <a:r>
              <a:rPr lang="ko-KR" altLang="en-US" dirty="0"/>
              <a:t> </a:t>
            </a:r>
            <a:r>
              <a:rPr lang="en-US" altLang="ko-KR" dirty="0"/>
              <a:t>Carlo</a:t>
            </a:r>
            <a:r>
              <a:rPr lang="ko-KR" altLang="en-US" dirty="0"/>
              <a:t> </a:t>
            </a:r>
            <a:r>
              <a:rPr lang="en-US" altLang="ko-KR" dirty="0"/>
              <a:t>dropout</a:t>
            </a:r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887102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altLang="ko-KR" dirty="0"/>
              <a:t>Active Learning</a:t>
            </a:r>
            <a:r>
              <a:rPr lang="ko-KR" altLang="en-US" dirty="0"/>
              <a:t>이 </a:t>
            </a:r>
            <a:r>
              <a:rPr lang="en-GB" altLang="ko-KR" dirty="0"/>
              <a:t>VM</a:t>
            </a:r>
            <a:r>
              <a:rPr lang="ko-KR" altLang="en-US" dirty="0"/>
              <a:t>에서 왜 필요한지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일단 </a:t>
            </a:r>
            <a:r>
              <a:rPr lang="en-US" altLang="ko-KR" dirty="0"/>
              <a:t>VM</a:t>
            </a:r>
            <a:r>
              <a:rPr lang="ko-KR" altLang="en-US" dirty="0"/>
              <a:t> </a:t>
            </a:r>
            <a:r>
              <a:rPr lang="en-US" altLang="ko-KR" dirty="0"/>
              <a:t>model </a:t>
            </a:r>
            <a:r>
              <a:rPr lang="ko-KR" altLang="en-US" dirty="0"/>
              <a:t>성능이 좋아야 하는데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새로운 장비에 </a:t>
            </a:r>
            <a:r>
              <a:rPr lang="en-GB" altLang="ko-KR" dirty="0"/>
              <a:t>VM model</a:t>
            </a:r>
            <a:r>
              <a:rPr lang="ko-KR" altLang="en-US" dirty="0"/>
              <a:t>을 </a:t>
            </a:r>
            <a:r>
              <a:rPr lang="en-GB" altLang="ko-KR" dirty="0"/>
              <a:t>build</a:t>
            </a:r>
            <a:r>
              <a:rPr lang="ko-KR" altLang="en-US" dirty="0"/>
              <a:t>하기 어려움</a:t>
            </a:r>
            <a:r>
              <a:rPr lang="en-US" altLang="ko-KR" dirty="0"/>
              <a:t>(</a:t>
            </a:r>
            <a:r>
              <a:rPr lang="en-GB" altLang="ko-KR" dirty="0"/>
              <a:t>annotation</a:t>
            </a:r>
            <a:r>
              <a:rPr lang="ko-KR" altLang="en-US" dirty="0"/>
              <a:t>의 양이 적어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정보력이 있는 데이터의 라벨링을 하면 </a:t>
            </a:r>
            <a:r>
              <a:rPr lang="en-US" altLang="ko-KR" dirty="0"/>
              <a:t>annotation</a:t>
            </a:r>
            <a:r>
              <a:rPr lang="ko-KR" altLang="en-US" dirty="0"/>
              <a:t> 비용을 줄이면서 성능 좋아짐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본 논문에서는 </a:t>
            </a:r>
            <a:r>
              <a:rPr lang="en-GB" altLang="ko-KR" dirty="0"/>
              <a:t>uncertainty sampling</a:t>
            </a:r>
            <a:r>
              <a:rPr lang="ko-KR" altLang="en-US" dirty="0"/>
              <a:t> 접근법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Monte</a:t>
            </a:r>
            <a:r>
              <a:rPr lang="ko-KR" altLang="en-US" dirty="0"/>
              <a:t> </a:t>
            </a:r>
            <a:r>
              <a:rPr lang="en-US" altLang="ko-KR" dirty="0"/>
              <a:t>Carlo</a:t>
            </a:r>
            <a:r>
              <a:rPr lang="ko-KR" altLang="en-US" dirty="0"/>
              <a:t> </a:t>
            </a:r>
            <a:r>
              <a:rPr lang="en-US" altLang="ko-KR" dirty="0"/>
              <a:t>dropout</a:t>
            </a:r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17981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Target Domain</a:t>
            </a:r>
            <a:r>
              <a:rPr lang="ko-KR" altLang="en-US" dirty="0"/>
              <a:t>을 </a:t>
            </a:r>
            <a:r>
              <a:rPr lang="ko-KR" altLang="en-US" dirty="0" err="1"/>
              <a:t>훈련할때</a:t>
            </a:r>
            <a:r>
              <a:rPr lang="ko-KR" altLang="en-US" dirty="0"/>
              <a:t> 좋은 성능을 내는 모델을 빌드하기엔 훈련 데이터가 충분하지 않음 </a:t>
            </a:r>
            <a:r>
              <a:rPr lang="en-US" altLang="ko-KR" dirty="0"/>
              <a:t>-&gt; </a:t>
            </a:r>
            <a:r>
              <a:rPr lang="ko-KR" altLang="en-US" dirty="0"/>
              <a:t>다르지만 연관이 있는 </a:t>
            </a:r>
            <a:r>
              <a:rPr lang="en-US" altLang="ko-KR" dirty="0"/>
              <a:t>source task</a:t>
            </a:r>
            <a:r>
              <a:rPr lang="ko-KR" altLang="en-US" dirty="0"/>
              <a:t>의 지식을 활용해볼까</a:t>
            </a:r>
            <a:endParaRPr lang="en-GB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Transfer Learning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Source domain</a:t>
            </a:r>
            <a:r>
              <a:rPr lang="ko-KR" altLang="en-US" dirty="0"/>
              <a:t>의 지식 추출하여 </a:t>
            </a:r>
            <a:r>
              <a:rPr lang="en-GB" altLang="ko-KR" dirty="0"/>
              <a:t>Target Domain</a:t>
            </a:r>
            <a:r>
              <a:rPr lang="ko-KR" altLang="en-US" dirty="0"/>
              <a:t>에 활용</a:t>
            </a:r>
            <a:endParaRPr lang="en-GB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UDA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Transfer Learning</a:t>
            </a:r>
            <a:r>
              <a:rPr lang="ko-KR" altLang="en-US" dirty="0"/>
              <a:t>의 </a:t>
            </a:r>
            <a:r>
              <a:rPr lang="en-GB" altLang="ko-KR" dirty="0"/>
              <a:t>Subfield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Source, target</a:t>
            </a:r>
            <a:r>
              <a:rPr lang="ko-KR" altLang="en-US" dirty="0"/>
              <a:t>모두 입력 출력 </a:t>
            </a:r>
            <a:r>
              <a:rPr lang="en-GB" altLang="ko-KR" dirty="0"/>
              <a:t>variable</a:t>
            </a:r>
            <a:r>
              <a:rPr lang="ko-KR" altLang="en-US" dirty="0"/>
              <a:t>은 동일</a:t>
            </a:r>
            <a:r>
              <a:rPr lang="en-US" altLang="ko-KR" dirty="0"/>
              <a:t>(</a:t>
            </a:r>
            <a:r>
              <a:rPr lang="ko-KR" altLang="en-US" dirty="0"/>
              <a:t>형식 </a:t>
            </a:r>
            <a:r>
              <a:rPr lang="en-US" altLang="ko-KR" dirty="0"/>
              <a:t>-feature</a:t>
            </a:r>
            <a:r>
              <a:rPr lang="ko-KR" altLang="en-US" dirty="0"/>
              <a:t>같다는 말 같음</a:t>
            </a:r>
            <a:r>
              <a:rPr lang="en-US" altLang="ko-KR" dirty="0"/>
              <a:t>)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Source </a:t>
            </a:r>
            <a:r>
              <a:rPr lang="ko-KR" altLang="en-US" dirty="0" err="1"/>
              <a:t>라벨링</a:t>
            </a:r>
            <a:r>
              <a:rPr lang="en-US" altLang="ko-KR" dirty="0"/>
              <a:t>, Target </a:t>
            </a:r>
            <a:r>
              <a:rPr lang="ko-KR" altLang="en-US" dirty="0" err="1"/>
              <a:t>라벨링</a:t>
            </a:r>
            <a:r>
              <a:rPr lang="ko-KR" altLang="en-US" dirty="0"/>
              <a:t> </a:t>
            </a:r>
            <a:r>
              <a:rPr lang="en-GB" altLang="ko-KR" dirty="0"/>
              <a:t>X</a:t>
            </a: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34756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추후 </a:t>
            </a:r>
            <a:r>
              <a:rPr lang="en-GB" altLang="ko-KR" dirty="0"/>
              <a:t>VM </a:t>
            </a:r>
            <a:r>
              <a:rPr lang="ko-KR" altLang="en-US" dirty="0"/>
              <a:t>모델링에 적용되는 방법 </a:t>
            </a:r>
            <a:r>
              <a:rPr lang="en-US" altLang="ko-KR" dirty="0"/>
              <a:t>-&gt; </a:t>
            </a:r>
            <a:r>
              <a:rPr lang="en-GB" altLang="ko-KR" dirty="0"/>
              <a:t>UDA </a:t>
            </a:r>
            <a:r>
              <a:rPr lang="en-US" altLang="ko-KR" dirty="0"/>
              <a:t>-&gt; </a:t>
            </a:r>
            <a:r>
              <a:rPr lang="en-GB" altLang="ko-KR" dirty="0" err="1"/>
              <a:t>vm</a:t>
            </a:r>
            <a:r>
              <a:rPr lang="en-US" altLang="ko-KR" dirty="0"/>
              <a:t> </a:t>
            </a:r>
            <a:r>
              <a:rPr lang="en-GB" altLang="ko-KR" dirty="0"/>
              <a:t>model</a:t>
            </a:r>
            <a:r>
              <a:rPr lang="en-US" altLang="ko-KR" dirty="0"/>
              <a:t> </a:t>
            </a:r>
            <a:r>
              <a:rPr lang="ko-KR" altLang="en-US" dirty="0"/>
              <a:t>초기화시에 문제를 </a:t>
            </a:r>
            <a:r>
              <a:rPr lang="ko-KR" altLang="en-US" dirty="0" err="1"/>
              <a:t>해결해보자아</a:t>
            </a:r>
            <a:r>
              <a:rPr lang="ko-KR" altLang="en-US" dirty="0"/>
              <a:t> </a:t>
            </a:r>
            <a:r>
              <a:rPr lang="en-GB" altLang="ko-KR" dirty="0"/>
              <a:t>cold start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이름이 왜 </a:t>
            </a:r>
            <a:r>
              <a:rPr lang="en-GB" altLang="ko-KR" dirty="0"/>
              <a:t>Adversarial</a:t>
            </a:r>
            <a:r>
              <a:rPr lang="en-US" altLang="ko-KR" dirty="0"/>
              <a:t>????? </a:t>
            </a:r>
            <a:r>
              <a:rPr lang="en-GB" altLang="ko-KR" dirty="0"/>
              <a:t>GAN</a:t>
            </a:r>
            <a:r>
              <a:rPr lang="ko-KR" altLang="en-US" dirty="0"/>
              <a:t>에서</a:t>
            </a:r>
            <a:r>
              <a:rPr lang="en-GB" altLang="ko-KR" dirty="0"/>
              <a:t> </a:t>
            </a:r>
            <a:r>
              <a:rPr lang="ko-KR" altLang="en-US" dirty="0"/>
              <a:t>가짜 진짜 있는 것처럼</a:t>
            </a:r>
            <a:r>
              <a:rPr lang="en-US" altLang="ko-KR" dirty="0"/>
              <a:t>, Domain</a:t>
            </a:r>
            <a:r>
              <a:rPr lang="ko-KR" altLang="en-US" dirty="0"/>
              <a:t>을 맞추려고 하는 쪽</a:t>
            </a:r>
            <a:r>
              <a:rPr lang="en-US" altLang="ko-KR" dirty="0"/>
              <a:t>(</a:t>
            </a:r>
            <a:r>
              <a:rPr lang="ko-KR" altLang="en-US" dirty="0"/>
              <a:t>진짜</a:t>
            </a:r>
            <a:r>
              <a:rPr lang="en-US" altLang="ko-KR" dirty="0"/>
              <a:t>)</a:t>
            </a:r>
            <a:r>
              <a:rPr lang="ko-KR" altLang="en-US" dirty="0"/>
              <a:t>에 목표를 두고 있음</a:t>
            </a: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200431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" name="Google Shape;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48867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74250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심층 특징 </a:t>
            </a:r>
            <a:r>
              <a:rPr lang="ko-KR" altLang="en-US" dirty="0" err="1"/>
              <a:t>추출기</a:t>
            </a:r>
            <a:r>
              <a:rPr lang="en-US" altLang="ko-KR" dirty="0"/>
              <a:t>(</a:t>
            </a:r>
            <a:r>
              <a:rPr lang="ko-KR" altLang="en-US" dirty="0"/>
              <a:t>녹색</a:t>
            </a:r>
            <a:r>
              <a:rPr lang="en-US" altLang="ko-KR" dirty="0"/>
              <a:t>)</a:t>
            </a:r>
            <a:r>
              <a:rPr lang="ko-KR" altLang="en-US" dirty="0"/>
              <a:t>와 심층 레이블 </a:t>
            </a:r>
            <a:r>
              <a:rPr lang="ko-KR" altLang="en-US" dirty="0" err="1"/>
              <a:t>예측기</a:t>
            </a:r>
            <a:r>
              <a:rPr lang="en-US" altLang="ko-KR" dirty="0"/>
              <a:t>(</a:t>
            </a:r>
            <a:r>
              <a:rPr lang="ko-KR" altLang="en-US" dirty="0"/>
              <a:t>파란색</a:t>
            </a:r>
            <a:r>
              <a:rPr lang="en-US" altLang="ko-KR" dirty="0"/>
              <a:t>)</a:t>
            </a:r>
            <a:r>
              <a:rPr lang="ko-KR" altLang="en-US" dirty="0"/>
              <a:t>가 포함되어 있으며</a:t>
            </a:r>
            <a:r>
              <a:rPr lang="en-US" altLang="ko-KR" dirty="0"/>
              <a:t>, </a:t>
            </a:r>
            <a:r>
              <a:rPr lang="ko-KR" altLang="en-US" dirty="0"/>
              <a:t>이 두 가지가 함께 표준 </a:t>
            </a:r>
            <a:r>
              <a:rPr lang="ko-KR" altLang="en-US" dirty="0" err="1"/>
              <a:t>피드포워드</a:t>
            </a:r>
            <a:r>
              <a:rPr lang="ko-KR" altLang="en-US" dirty="0"/>
              <a:t> 아키텍처</a:t>
            </a: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비지도 도메인 적응은 </a:t>
            </a:r>
            <a:r>
              <a:rPr lang="ko-KR" altLang="en-US" dirty="0" err="1"/>
              <a:t>역전파</a:t>
            </a:r>
            <a:r>
              <a:rPr lang="ko-KR" altLang="en-US" dirty="0"/>
              <a:t> 기반 학습 중에 기울기에 특정 음의 상수를 곱하는 기울기 반전 레이어를 통해 특징 추출기에 연결된 도메인 분류기</a:t>
            </a:r>
            <a:r>
              <a:rPr lang="en-US" altLang="ko-KR" dirty="0"/>
              <a:t>(</a:t>
            </a:r>
            <a:r>
              <a:rPr lang="ko-KR" altLang="en-US" dirty="0"/>
              <a:t>빨간색</a:t>
            </a:r>
            <a:r>
              <a:rPr lang="en-US" altLang="ko-KR" dirty="0"/>
              <a:t>)</a:t>
            </a:r>
            <a:r>
              <a:rPr lang="ko-KR" altLang="en-US" dirty="0" err="1"/>
              <a:t>를</a:t>
            </a:r>
            <a:r>
              <a:rPr lang="ko-KR" altLang="en-US" dirty="0"/>
              <a:t> 추가함으로써 이루어짐</a:t>
            </a: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그렇지 않으면 훈련은 표준 방식으로 진행되며 라벨 예측 손실</a:t>
            </a:r>
            <a:r>
              <a:rPr lang="en-US" altLang="ko-KR" dirty="0"/>
              <a:t>(</a:t>
            </a:r>
            <a:r>
              <a:rPr lang="ko-KR" altLang="en-US" dirty="0"/>
              <a:t>소스 예제의 경우</a:t>
            </a:r>
            <a:r>
              <a:rPr lang="en-US" altLang="ko-KR" dirty="0"/>
              <a:t>)</a:t>
            </a:r>
            <a:r>
              <a:rPr lang="ko-KR" altLang="en-US" dirty="0"/>
              <a:t>과 도메인 분류 손실</a:t>
            </a:r>
            <a:r>
              <a:rPr lang="en-US" altLang="ko-KR" dirty="0"/>
              <a:t>(</a:t>
            </a:r>
            <a:r>
              <a:rPr lang="ko-KR" altLang="en-US" dirty="0"/>
              <a:t>모든 샘플의 경우</a:t>
            </a:r>
            <a:r>
              <a:rPr lang="en-US" altLang="ko-KR" dirty="0"/>
              <a:t>)</a:t>
            </a:r>
            <a:r>
              <a:rPr lang="ko-KR" altLang="en-US" dirty="0"/>
              <a:t>을 최소화 </a:t>
            </a:r>
            <a:r>
              <a:rPr lang="en-US" altLang="ko-KR" dirty="0"/>
              <a:t>-&gt;</a:t>
            </a:r>
            <a:r>
              <a:rPr lang="ko-KR" altLang="en-US" dirty="0"/>
              <a:t> 기존에 알고 있던 </a:t>
            </a:r>
            <a:r>
              <a:rPr lang="en-GB" altLang="ko-KR" dirty="0"/>
              <a:t>classifier task</a:t>
            </a:r>
            <a:r>
              <a:rPr lang="ko-KR" altLang="en-US" dirty="0"/>
              <a:t>가 됨</a:t>
            </a: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altLang="ko-KR" dirty="0"/>
              <a:t>Gradient reverse </a:t>
            </a:r>
            <a:r>
              <a:rPr lang="ko-KR" altLang="en-US" dirty="0"/>
              <a:t>는 두 도메인의 특징 분포가 유사하게</a:t>
            </a:r>
            <a:r>
              <a:rPr lang="en-US" altLang="ko-KR" dirty="0"/>
              <a:t>(</a:t>
            </a:r>
            <a:r>
              <a:rPr lang="ko-KR" altLang="en-US" dirty="0"/>
              <a:t>도메인 분류기에서 가능한 한 구별할 수 없게</a:t>
            </a:r>
            <a:r>
              <a:rPr lang="en-US" altLang="ko-KR" dirty="0"/>
              <a:t>) </a:t>
            </a:r>
            <a:r>
              <a:rPr lang="ko-KR" altLang="en-US" dirty="0"/>
              <a:t>만들어지도록 하여 도메인 불변 특징을 생성하고자 함</a:t>
            </a: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027380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altLang="ko-KR" b="0" i="0" dirty="0">
                <a:solidFill>
                  <a:srgbClr val="292929"/>
                </a:solidFill>
                <a:effectLst/>
                <a:latin typeface="source-serif-pro"/>
              </a:rPr>
              <a:t>Domain shift :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source-serif-pro"/>
              </a:rPr>
              <a:t>학습 데이터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source-serif-pro"/>
              </a:rPr>
              <a:t>(</a:t>
            </a:r>
            <a:r>
              <a:rPr lang="en-GB" b="0" i="0" dirty="0">
                <a:solidFill>
                  <a:srgbClr val="292929"/>
                </a:solidFill>
                <a:effectLst/>
                <a:latin typeface="source-serif-pro"/>
              </a:rPr>
              <a:t>Source)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source-serif-pro"/>
              </a:rPr>
              <a:t>와 테스트 데이터 </a:t>
            </a:r>
            <a:r>
              <a:rPr lang="en-US" altLang="ko-KR" b="0" i="0" dirty="0">
                <a:solidFill>
                  <a:srgbClr val="292929"/>
                </a:solidFill>
                <a:effectLst/>
                <a:latin typeface="source-serif-pro"/>
              </a:rPr>
              <a:t>(</a:t>
            </a:r>
            <a:r>
              <a:rPr lang="en-GB" b="0" i="0" dirty="0">
                <a:solidFill>
                  <a:srgbClr val="292929"/>
                </a:solidFill>
                <a:effectLst/>
                <a:latin typeface="source-serif-pro"/>
              </a:rPr>
              <a:t>Target) 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source-serif-pro"/>
              </a:rPr>
              <a:t>의 </a:t>
            </a:r>
            <a:r>
              <a:rPr lang="en-GB" b="0" i="0" dirty="0">
                <a:solidFill>
                  <a:srgbClr val="292929"/>
                </a:solidFill>
                <a:effectLst/>
                <a:latin typeface="source-serif-pro"/>
              </a:rPr>
              <a:t>Distribution</a:t>
            </a:r>
            <a:r>
              <a:rPr lang="ko-KR" altLang="en-US" b="0" i="0" dirty="0">
                <a:solidFill>
                  <a:srgbClr val="292929"/>
                </a:solidFill>
                <a:effectLst/>
                <a:latin typeface="source-serif-pro"/>
              </a:rPr>
              <a:t>의 차이</a:t>
            </a: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947238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6043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" name="Google Shape;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장비</a:t>
            </a:r>
            <a:r>
              <a:rPr lang="en-US" altLang="ko-KR" dirty="0"/>
              <a:t>(</a:t>
            </a:r>
            <a:r>
              <a:rPr lang="ko-KR" altLang="en-US" dirty="0"/>
              <a:t>도메인</a:t>
            </a:r>
            <a:r>
              <a:rPr lang="en-US" altLang="ko-KR" dirty="0"/>
              <a:t>)</a:t>
            </a:r>
            <a:r>
              <a:rPr lang="ko-KR" altLang="en-US" dirty="0"/>
              <a:t>에 불변하는 특징추출</a:t>
            </a: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042194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l-GR" dirty="0"/>
              <a:t>λ</a:t>
            </a:r>
            <a:r>
              <a:rPr lang="en-GB" dirty="0"/>
              <a:t> : Relative Weight of the two classes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???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0~1 gradually change -&gt; </a:t>
            </a:r>
            <a:r>
              <a:rPr lang="ko-KR" altLang="en-US" dirty="0"/>
              <a:t>별다른 임팩트 없어 </a:t>
            </a:r>
            <a:r>
              <a:rPr lang="en-US" altLang="ko-KR" dirty="0"/>
              <a:t>0.5 </a:t>
            </a:r>
            <a:r>
              <a:rPr lang="ko-KR" altLang="en-US" dirty="0"/>
              <a:t>고정</a:t>
            </a: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 err="1"/>
              <a:t>Ld</a:t>
            </a:r>
            <a:r>
              <a:rPr lang="en-US" altLang="ko-KR" dirty="0"/>
              <a:t>-</a:t>
            </a:r>
            <a:r>
              <a:rPr lang="el-GR" dirty="0"/>
              <a:t>λ</a:t>
            </a:r>
            <a:r>
              <a:rPr lang="en-US" altLang="ko-KR" dirty="0"/>
              <a:t>Ls</a:t>
            </a:r>
            <a:r>
              <a:rPr lang="en-GB" altLang="ko-KR" dirty="0"/>
              <a:t> </a:t>
            </a:r>
            <a:r>
              <a:rPr lang="ko-KR" altLang="en-US" dirty="0"/>
              <a:t>이러면 타겟 도메인의 특성으로 </a:t>
            </a:r>
            <a:r>
              <a:rPr lang="en-US" altLang="ko-KR" dirty="0"/>
              <a:t>??</a:t>
            </a:r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19128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Cost-effective manner purpose</a:t>
            </a:r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622037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" name="Google Shape;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269896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Cost-effective manner purpose</a:t>
            </a:r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06225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l-GR" dirty="0"/>
              <a:t>λ</a:t>
            </a:r>
            <a:r>
              <a:rPr lang="en-US" altLang="ko-KR" dirty="0"/>
              <a:t>???</a:t>
            </a:r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47381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55418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060587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" name="Google Shape;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325405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19705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기여도</a:t>
            </a:r>
            <a:r>
              <a:rPr lang="en-US" altLang="ko-KR" dirty="0"/>
              <a:t>,</a:t>
            </a:r>
            <a:r>
              <a:rPr lang="ko-KR" altLang="en-US" dirty="0"/>
              <a:t> 비판적 시각 생각하기</a:t>
            </a:r>
            <a:endParaRPr dirty="0"/>
          </a:p>
        </p:txBody>
      </p:sp>
      <p:sp>
        <p:nvSpPr>
          <p:cNvPr id="62" name="Google Shape;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" name="Google Shape;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문제점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GB" altLang="ko-KR" dirty="0"/>
              <a:t>Conventional Active Learning</a:t>
            </a:r>
            <a:r>
              <a:rPr lang="ko-KR" altLang="en-US" dirty="0"/>
              <a:t>의 </a:t>
            </a:r>
            <a:r>
              <a:rPr lang="en-GB" altLang="ko-KR" dirty="0"/>
              <a:t>cold-start (Active Learning</a:t>
            </a:r>
            <a:r>
              <a:rPr lang="ko-KR" altLang="en-US" dirty="0"/>
              <a:t>은 비용을 절감시키지만</a:t>
            </a:r>
            <a:r>
              <a:rPr lang="en-GB" altLang="ko-KR" dirty="0"/>
              <a:t>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해결책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GB" altLang="ko-KR" dirty="0"/>
              <a:t>Domain-adaptive active learning</a:t>
            </a:r>
            <a:r>
              <a:rPr lang="ko-KR" altLang="en-US" dirty="0"/>
              <a:t> </a:t>
            </a:r>
            <a:r>
              <a:rPr lang="en-US" altLang="ko-KR" dirty="0"/>
              <a:t>(UDA</a:t>
            </a:r>
            <a:r>
              <a:rPr lang="ko-KR" altLang="en-US" dirty="0" err="1"/>
              <a:t>를</a:t>
            </a:r>
            <a:r>
              <a:rPr lang="ko-KR" altLang="en-US" dirty="0"/>
              <a:t> 활용한 </a:t>
            </a:r>
            <a:r>
              <a:rPr lang="en-GB" altLang="ko-KR" dirty="0"/>
              <a:t>VM </a:t>
            </a:r>
            <a:r>
              <a:rPr lang="ko-KR" altLang="en-US" dirty="0"/>
              <a:t>모델 초기화 </a:t>
            </a:r>
            <a:r>
              <a:rPr lang="en-US" altLang="ko-KR" dirty="0"/>
              <a:t>-&gt;</a:t>
            </a:r>
            <a:r>
              <a:rPr lang="ko-KR" altLang="en-US" dirty="0"/>
              <a:t> 초반 성능 </a:t>
            </a:r>
            <a:r>
              <a:rPr lang="ko-KR" altLang="en-US" dirty="0" err="1"/>
              <a:t>높게함</a:t>
            </a:r>
            <a:r>
              <a:rPr lang="en-US" altLang="ko-KR" dirty="0"/>
              <a:t>,</a:t>
            </a:r>
            <a:r>
              <a:rPr lang="ko-KR" altLang="en-US" dirty="0"/>
              <a:t> 이후 </a:t>
            </a:r>
            <a:r>
              <a:rPr lang="en-GB" altLang="ko-KR" dirty="0"/>
              <a:t>Active Learning -&gt; </a:t>
            </a:r>
            <a:r>
              <a:rPr lang="ko-KR" altLang="en-US" dirty="0"/>
              <a:t>정확도를 높임으로써 비용 절감</a:t>
            </a:r>
            <a:r>
              <a:rPr lang="en-US" altLang="ko-KR" dirty="0"/>
              <a:t>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/>
              <a:t>효과 </a:t>
            </a:r>
            <a:r>
              <a:rPr lang="en-US" altLang="ko-KR" dirty="0"/>
              <a:t>:</a:t>
            </a:r>
            <a:r>
              <a:rPr lang="ko-KR" altLang="en-US" dirty="0"/>
              <a:t> 계측</a:t>
            </a:r>
            <a:r>
              <a:rPr lang="en-US" altLang="ko-KR" dirty="0"/>
              <a:t>(metrology)</a:t>
            </a:r>
            <a:r>
              <a:rPr lang="ko-KR" altLang="en-US" dirty="0"/>
              <a:t>비용 절감</a:t>
            </a:r>
            <a:endParaRPr lang="en-US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altLang="ko-K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GB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" name="Google Shape;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08441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반도체 기술에서 높은 퀄리티의 </a:t>
            </a:r>
            <a:r>
              <a:rPr lang="en-GB" altLang="ko-KR" dirty="0"/>
              <a:t>wafer</a:t>
            </a:r>
            <a:r>
              <a:rPr lang="ko-KR" altLang="en-US" dirty="0" err="1"/>
              <a:t>를</a:t>
            </a:r>
            <a:r>
              <a:rPr lang="ko-KR" altLang="en-US" dirty="0"/>
              <a:t> 보장하는 것은 도전적인 일 </a:t>
            </a:r>
            <a:r>
              <a:rPr lang="en-US" altLang="ko-KR" dirty="0"/>
              <a:t>-&gt;</a:t>
            </a:r>
            <a:r>
              <a:rPr lang="ko-KR" altLang="en-US" dirty="0"/>
              <a:t> 많은 </a:t>
            </a:r>
            <a:r>
              <a:rPr lang="en-US" altLang="ko-KR" dirty="0"/>
              <a:t>intermediate</a:t>
            </a:r>
            <a:r>
              <a:rPr lang="ko-KR" altLang="en-US" dirty="0"/>
              <a:t> 검사 </a:t>
            </a:r>
            <a:r>
              <a:rPr lang="en-GB" altLang="ko-KR" dirty="0"/>
              <a:t>after each processing step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GB" altLang="ko-KR" dirty="0"/>
              <a:t>VM</a:t>
            </a:r>
            <a:r>
              <a:rPr lang="ko-KR" altLang="en-US" dirty="0"/>
              <a:t>의 필요성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GB" altLang="ko-KR" dirty="0"/>
              <a:t>Physical Metrology </a:t>
            </a:r>
            <a:r>
              <a:rPr lang="en-US" altLang="ko-KR" dirty="0"/>
              <a:t>-&gt;</a:t>
            </a:r>
            <a:r>
              <a:rPr lang="ko-KR" altLang="en-US" dirty="0"/>
              <a:t> 문제점 </a:t>
            </a:r>
            <a:r>
              <a:rPr lang="en-US" altLang="ko-KR" dirty="0"/>
              <a:t>:</a:t>
            </a:r>
            <a:r>
              <a:rPr lang="ko-KR" altLang="en-US" dirty="0"/>
              <a:t> 비용</a:t>
            </a:r>
            <a:r>
              <a:rPr lang="en-US" altLang="ko-KR" dirty="0"/>
              <a:t>,</a:t>
            </a:r>
            <a:r>
              <a:rPr lang="ko-KR" altLang="en-US" dirty="0"/>
              <a:t> 시간 큼 </a:t>
            </a:r>
            <a:r>
              <a:rPr lang="en-US" altLang="ko-KR" dirty="0"/>
              <a:t>&amp;</a:t>
            </a:r>
            <a:r>
              <a:rPr lang="ko-KR" altLang="en-US" dirty="0"/>
              <a:t> 모든 </a:t>
            </a:r>
            <a:r>
              <a:rPr lang="en-GB" altLang="ko-KR" dirty="0"/>
              <a:t>wafer</a:t>
            </a:r>
            <a:r>
              <a:rPr lang="ko-KR" altLang="en-US" dirty="0"/>
              <a:t>의 검사가 다 이루어지는 것은 아님</a:t>
            </a:r>
            <a:r>
              <a:rPr lang="en-US" altLang="ko-KR" dirty="0"/>
              <a:t>, </a:t>
            </a:r>
            <a:r>
              <a:rPr lang="ko-KR" altLang="en-US" dirty="0"/>
              <a:t>연속적인 검사 과정에서 문제가 계속 발생하는 것도 아님 </a:t>
            </a:r>
            <a:r>
              <a:rPr lang="en-US" altLang="ko-KR" dirty="0"/>
              <a:t>-&gt;</a:t>
            </a:r>
            <a:r>
              <a:rPr lang="ko-KR" altLang="en-US" dirty="0"/>
              <a:t> </a:t>
            </a:r>
            <a:r>
              <a:rPr lang="ko-KR" altLang="en-US" dirty="0" err="1"/>
              <a:t>비효율비효율으악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VM model</a:t>
            </a:r>
            <a:r>
              <a:rPr lang="ko-KR" altLang="en-US" dirty="0"/>
              <a:t> 과정</a:t>
            </a:r>
            <a:endParaRPr lang="en-US" altLang="ko-KR" dirty="0"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1.</a:t>
            </a:r>
            <a:r>
              <a:rPr lang="ko-KR" altLang="en-US" dirty="0"/>
              <a:t> 모든 </a:t>
            </a:r>
            <a:r>
              <a:rPr lang="en-GB" altLang="ko-KR" dirty="0"/>
              <a:t>wafer</a:t>
            </a:r>
            <a:r>
              <a:rPr lang="ko-KR" altLang="en-US" dirty="0"/>
              <a:t>가 </a:t>
            </a:r>
            <a:r>
              <a:rPr lang="en-GB" altLang="ko-KR" dirty="0"/>
              <a:t>process equipment</a:t>
            </a:r>
            <a:r>
              <a:rPr lang="ko-KR" altLang="en-US" dirty="0"/>
              <a:t>에 </a:t>
            </a:r>
            <a:r>
              <a:rPr lang="ko-KR" altLang="en-US" dirty="0" err="1"/>
              <a:t>들어감</a:t>
            </a:r>
            <a:r>
              <a:rPr lang="en-US" altLang="ko-KR" dirty="0"/>
              <a:t>(process measurement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Input</a:t>
            </a:r>
            <a:r>
              <a:rPr lang="ko-KR" altLang="en-US" dirty="0"/>
              <a:t> 얻음</a:t>
            </a:r>
            <a:r>
              <a:rPr lang="en-US" altLang="ko-KR" dirty="0"/>
              <a:t>)</a:t>
            </a:r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2.</a:t>
            </a:r>
            <a:r>
              <a:rPr lang="ko-KR" altLang="en-US" dirty="0"/>
              <a:t> 모든 </a:t>
            </a:r>
            <a:r>
              <a:rPr lang="en-GB" altLang="ko-KR" dirty="0"/>
              <a:t>wafer</a:t>
            </a:r>
            <a:r>
              <a:rPr lang="ko-KR" altLang="en-US" dirty="0"/>
              <a:t>중 일부 샘플만을 골라 </a:t>
            </a:r>
            <a:r>
              <a:rPr lang="en-GB" altLang="ko-KR" dirty="0"/>
              <a:t>physically inspection</a:t>
            </a:r>
            <a:r>
              <a:rPr lang="ko-KR" altLang="en-US" dirty="0"/>
              <a:t> </a:t>
            </a:r>
            <a:r>
              <a:rPr lang="en-US" altLang="ko-KR" dirty="0"/>
              <a:t>-&gt; </a:t>
            </a:r>
            <a:r>
              <a:rPr lang="ko-KR" altLang="en-US" dirty="0"/>
              <a:t>진짜 라벨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cost </a:t>
            </a:r>
            <a:r>
              <a:rPr lang="ko-KR" altLang="en-US" dirty="0"/>
              <a:t>드는 부분</a:t>
            </a:r>
            <a:endParaRPr lang="en-US" altLang="ko-KR" dirty="0"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3.</a:t>
            </a:r>
            <a:r>
              <a:rPr lang="ko-KR" altLang="en-US" dirty="0"/>
              <a:t> 모델 훈련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GB" altLang="ko-KR" dirty="0"/>
              <a:t>Physical inspection</a:t>
            </a:r>
            <a:r>
              <a:rPr lang="ko-KR" altLang="en-US" dirty="0"/>
              <a:t> 결과 </a:t>
            </a:r>
            <a:r>
              <a:rPr lang="en-US" altLang="ko-KR" dirty="0"/>
              <a:t>(y)</a:t>
            </a:r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4. </a:t>
            </a:r>
            <a:r>
              <a:rPr lang="ko-KR" altLang="en-US" dirty="0"/>
              <a:t>추론</a:t>
            </a:r>
            <a:r>
              <a:rPr lang="en-US" altLang="ko-KR" dirty="0"/>
              <a:t> after </a:t>
            </a:r>
            <a:r>
              <a:rPr lang="ko-KR" altLang="en-US" dirty="0"/>
              <a:t>모델 훈련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GB" altLang="ko-KR" dirty="0"/>
              <a:t>Input(physical</a:t>
            </a:r>
            <a:r>
              <a:rPr lang="en-US" altLang="ko-KR" dirty="0"/>
              <a:t> </a:t>
            </a:r>
            <a:r>
              <a:rPr lang="en-GB" altLang="ko-KR" dirty="0"/>
              <a:t>inspection</a:t>
            </a:r>
            <a:r>
              <a:rPr lang="en-US" altLang="ko-KR" dirty="0"/>
              <a:t> </a:t>
            </a:r>
            <a:r>
              <a:rPr lang="ko-KR" altLang="en-US" dirty="0"/>
              <a:t>통과하지 않은 </a:t>
            </a:r>
            <a:r>
              <a:rPr lang="en-GB" altLang="ko-KR" dirty="0"/>
              <a:t>x)</a:t>
            </a:r>
            <a:r>
              <a:rPr lang="ko-KR" altLang="en-US" dirty="0"/>
              <a:t>을 통한 결과</a:t>
            </a:r>
            <a:r>
              <a:rPr lang="en-US" altLang="ko-KR" dirty="0"/>
              <a:t>(estimated metrology result)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현실세계 문제</a:t>
            </a:r>
            <a:endParaRPr lang="en-GB" altLang="ko-KR" dirty="0"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04306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현실세계 문제</a:t>
            </a:r>
            <a:endParaRPr lang="en-GB" altLang="ko-KR" dirty="0"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GB" altLang="ko-KR" dirty="0"/>
              <a:t>Unlabelled data, </a:t>
            </a:r>
            <a:r>
              <a:rPr lang="ko-KR" altLang="en-US" dirty="0"/>
              <a:t>우리가 결과 값으로 얻어야 하는 데이터</a:t>
            </a:r>
            <a:r>
              <a:rPr lang="en-US" altLang="ko-KR" dirty="0"/>
              <a:t>,</a:t>
            </a:r>
            <a:r>
              <a:rPr lang="ko-KR" altLang="en-US" dirty="0"/>
              <a:t> 들의 양은 충분</a:t>
            </a:r>
            <a:endParaRPr lang="en-US" altLang="ko-KR" dirty="0"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US" altLang="ko-KR" dirty="0"/>
              <a:t>VM model </a:t>
            </a:r>
            <a:r>
              <a:rPr lang="ko-KR" altLang="en-US" dirty="0"/>
              <a:t>성능을 좋게 하기 위한 </a:t>
            </a:r>
            <a:r>
              <a:rPr lang="en-GB" altLang="ko-KR" dirty="0"/>
              <a:t>labelled data</a:t>
            </a:r>
            <a:r>
              <a:rPr lang="ko-KR" altLang="en-US" dirty="0" err="1"/>
              <a:t>를</a:t>
            </a:r>
            <a:r>
              <a:rPr lang="ko-KR" altLang="en-US" dirty="0"/>
              <a:t> 얻으려면 비용이 큼</a:t>
            </a:r>
            <a:endParaRPr lang="en-GB" altLang="ko-KR" dirty="0"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GB" altLang="ko-KR" dirty="0"/>
              <a:t>VM</a:t>
            </a:r>
            <a:r>
              <a:rPr lang="en-US" altLang="ko-KR" dirty="0"/>
              <a:t> </a:t>
            </a:r>
            <a:r>
              <a:rPr lang="en-GB" altLang="ko-KR" dirty="0"/>
              <a:t>model</a:t>
            </a:r>
            <a:r>
              <a:rPr lang="en-US" altLang="ko-KR" dirty="0"/>
              <a:t> </a:t>
            </a:r>
            <a:r>
              <a:rPr lang="ko-KR" altLang="en-US" dirty="0"/>
              <a:t>성능을 높이기 위해서는 </a:t>
            </a:r>
            <a:r>
              <a:rPr lang="en-GB" altLang="ko-KR" dirty="0"/>
              <a:t>annotation</a:t>
            </a:r>
            <a:r>
              <a:rPr lang="ko-KR" altLang="en-US" dirty="0"/>
              <a:t>이 </a:t>
            </a:r>
            <a:r>
              <a:rPr lang="ko-KR" altLang="en-US" dirty="0" err="1"/>
              <a:t>많아야함</a:t>
            </a:r>
            <a:r>
              <a:rPr lang="ko-KR" altLang="en-US" dirty="0"/>
              <a:t> </a:t>
            </a:r>
            <a:r>
              <a:rPr lang="en-US" altLang="ko-KR" dirty="0"/>
              <a:t>-&gt;</a:t>
            </a:r>
            <a:r>
              <a:rPr lang="ko-KR" altLang="en-US" dirty="0"/>
              <a:t> </a:t>
            </a:r>
            <a:r>
              <a:rPr lang="en-GB" altLang="ko-KR" dirty="0"/>
              <a:t>Active Learning</a:t>
            </a:r>
            <a:r>
              <a:rPr lang="ko-KR" altLang="en-US" dirty="0"/>
              <a:t> 도입 </a:t>
            </a:r>
            <a:r>
              <a:rPr lang="en-US" altLang="ko-KR" dirty="0"/>
              <a:t>-&gt;</a:t>
            </a:r>
            <a:r>
              <a:rPr lang="ko-KR" altLang="en-US" dirty="0"/>
              <a:t> 그럼에도 불구하고 </a:t>
            </a:r>
            <a:r>
              <a:rPr lang="en-GB" altLang="ko-KR" dirty="0"/>
              <a:t>cold start problem </a:t>
            </a:r>
            <a:r>
              <a:rPr lang="ko-KR" altLang="en-US" dirty="0"/>
              <a:t>발생</a:t>
            </a:r>
            <a:r>
              <a:rPr lang="en-US" altLang="ko-KR" dirty="0"/>
              <a:t>(</a:t>
            </a:r>
            <a:r>
              <a:rPr lang="ko-KR" altLang="en-US" dirty="0"/>
              <a:t>초반 성능 좋지 않음</a:t>
            </a:r>
            <a:r>
              <a:rPr lang="en-US" altLang="ko-KR" dirty="0"/>
              <a:t>)</a:t>
            </a:r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6286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저자가 제안하는 것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GB" altLang="ko-KR" dirty="0"/>
              <a:t>Cold start problem</a:t>
            </a:r>
            <a:r>
              <a:rPr lang="ko-KR" altLang="en-US" dirty="0"/>
              <a:t>을 완화</a:t>
            </a:r>
            <a:r>
              <a:rPr lang="en-US" altLang="ko-KR" dirty="0"/>
              <a:t>(</a:t>
            </a:r>
            <a:r>
              <a:rPr lang="en-GB" altLang="ko-KR" dirty="0"/>
              <a:t>alleviate)</a:t>
            </a:r>
            <a:r>
              <a:rPr lang="ko-KR" altLang="en-US" dirty="0"/>
              <a:t>하기 위한 </a:t>
            </a:r>
            <a:r>
              <a:rPr lang="en-GB" altLang="ko-KR" dirty="0"/>
              <a:t>domain adaptive active learning method</a:t>
            </a:r>
            <a:r>
              <a:rPr lang="ko-KR" altLang="en-US" dirty="0"/>
              <a:t>제안 </a:t>
            </a:r>
            <a:r>
              <a:rPr lang="en-US" altLang="ko-KR" dirty="0"/>
              <a:t>-&gt;</a:t>
            </a:r>
            <a:r>
              <a:rPr lang="ko-KR" altLang="en-US" dirty="0"/>
              <a:t> </a:t>
            </a:r>
            <a:r>
              <a:rPr lang="en-GB" altLang="ko-KR" dirty="0"/>
              <a:t>UDA</a:t>
            </a:r>
            <a:r>
              <a:rPr lang="ko-KR" altLang="en-US" dirty="0"/>
              <a:t> 사용</a:t>
            </a: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소스 도메인의 </a:t>
            </a:r>
            <a:r>
              <a:rPr lang="ko-KR" altLang="en-US" dirty="0" err="1"/>
              <a:t>라벨링된</a:t>
            </a:r>
            <a:r>
              <a:rPr lang="ko-KR" altLang="en-US" dirty="0"/>
              <a:t> </a:t>
            </a:r>
            <a:r>
              <a:rPr lang="en-GB" altLang="ko-KR" dirty="0"/>
              <a:t>wafer, </a:t>
            </a:r>
            <a:r>
              <a:rPr lang="ko-KR" altLang="en-US" dirty="0"/>
              <a:t>타겟 도메인의 </a:t>
            </a:r>
            <a:r>
              <a:rPr lang="ko-KR" altLang="en-US" dirty="0" err="1"/>
              <a:t>라벨링</a:t>
            </a:r>
            <a:r>
              <a:rPr lang="ko-KR" altLang="en-US" dirty="0"/>
              <a:t> 되지 않은 </a:t>
            </a:r>
            <a:r>
              <a:rPr lang="en-GB" altLang="ko-KR" dirty="0"/>
              <a:t>wafer</a:t>
            </a:r>
            <a:r>
              <a:rPr lang="ko-KR" altLang="en-US" dirty="0" err="1"/>
              <a:t>를</a:t>
            </a:r>
            <a:r>
              <a:rPr lang="ko-KR" altLang="en-US" dirty="0"/>
              <a:t> 모두 활용하여 </a:t>
            </a:r>
            <a:r>
              <a:rPr lang="en-GB" altLang="ko-KR" dirty="0"/>
              <a:t>VM model</a:t>
            </a:r>
            <a:r>
              <a:rPr lang="ko-KR" altLang="en-US" dirty="0"/>
              <a:t>이 도메인에 </a:t>
            </a:r>
            <a:r>
              <a:rPr lang="en-GB" altLang="ko-KR" dirty="0"/>
              <a:t>invariant</a:t>
            </a:r>
            <a:r>
              <a:rPr lang="ko-KR" altLang="en-US" dirty="0"/>
              <a:t>한 </a:t>
            </a:r>
            <a:r>
              <a:rPr lang="en-US" altLang="ko-KR" dirty="0"/>
              <a:t>feature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ko-KR" altLang="en-US" dirty="0" err="1"/>
              <a:t>뽑을수</a:t>
            </a:r>
            <a:r>
              <a:rPr lang="ko-KR" altLang="en-US" dirty="0"/>
              <a:t> 있도록 함</a:t>
            </a:r>
            <a:endParaRPr lang="en-US" altLang="ko-KR" dirty="0"/>
          </a:p>
        </p:txBody>
      </p:sp>
      <p:sp>
        <p:nvSpPr>
          <p:cNvPr id="76" name="Google Shape;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38443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" name="Google Shape;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52857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8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body" idx="1"/>
          </p:nvPr>
        </p:nvSpPr>
        <p:spPr>
          <a:xfrm>
            <a:off x="295757" y="3164782"/>
            <a:ext cx="11600484" cy="1934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8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8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9"/>
          <p:cNvSpPr/>
          <p:nvPr/>
        </p:nvSpPr>
        <p:spPr>
          <a:xfrm>
            <a:off x="0" y="4878323"/>
            <a:ext cx="12192000" cy="62865"/>
          </a:xfrm>
          <a:custGeom>
            <a:avLst/>
            <a:gdLst/>
            <a:ahLst/>
            <a:cxnLst/>
            <a:rect l="l" t="t" r="r" b="b"/>
            <a:pathLst>
              <a:path w="12192000" h="62864" extrusionOk="0">
                <a:moveTo>
                  <a:pt x="12192000" y="0"/>
                </a:moveTo>
                <a:lnTo>
                  <a:pt x="0" y="0"/>
                </a:lnTo>
                <a:lnTo>
                  <a:pt x="0" y="62483"/>
                </a:lnTo>
                <a:lnTo>
                  <a:pt x="12192000" y="62483"/>
                </a:lnTo>
                <a:lnTo>
                  <a:pt x="12192000" y="0"/>
                </a:lnTo>
                <a:close/>
              </a:path>
            </a:pathLst>
          </a:custGeom>
          <a:solidFill>
            <a:srgbClr val="1A523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9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9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0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1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1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1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1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1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1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2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2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2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/>
          <p:nvPr/>
        </p:nvSpPr>
        <p:spPr>
          <a:xfrm>
            <a:off x="0" y="734568"/>
            <a:ext cx="12192000" cy="62865"/>
          </a:xfrm>
          <a:custGeom>
            <a:avLst/>
            <a:gdLst/>
            <a:ahLst/>
            <a:cxnLst/>
            <a:rect l="l" t="t" r="r" b="b"/>
            <a:pathLst>
              <a:path w="12192000" h="62865" extrusionOk="0">
                <a:moveTo>
                  <a:pt x="12192000" y="0"/>
                </a:moveTo>
                <a:lnTo>
                  <a:pt x="0" y="0"/>
                </a:lnTo>
                <a:lnTo>
                  <a:pt x="0" y="62484"/>
                </a:lnTo>
                <a:lnTo>
                  <a:pt x="12192000" y="62484"/>
                </a:lnTo>
                <a:lnTo>
                  <a:pt x="12192000" y="0"/>
                </a:lnTo>
                <a:close/>
              </a:path>
            </a:pathLst>
          </a:custGeom>
          <a:solidFill>
            <a:srgbClr val="1A523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7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body" idx="1"/>
          </p:nvPr>
        </p:nvSpPr>
        <p:spPr>
          <a:xfrm>
            <a:off x="295757" y="3164782"/>
            <a:ext cx="11600484" cy="1934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27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"/>
          <p:cNvSpPr/>
          <p:nvPr/>
        </p:nvSpPr>
        <p:spPr>
          <a:xfrm>
            <a:off x="0" y="3587496"/>
            <a:ext cx="12192000" cy="386080"/>
          </a:xfrm>
          <a:custGeom>
            <a:avLst/>
            <a:gdLst/>
            <a:ahLst/>
            <a:cxnLst/>
            <a:rect l="l" t="t" r="r" b="b"/>
            <a:pathLst>
              <a:path w="12192000" h="386079" extrusionOk="0">
                <a:moveTo>
                  <a:pt x="12192000" y="0"/>
                </a:moveTo>
                <a:lnTo>
                  <a:pt x="0" y="0"/>
                </a:lnTo>
                <a:lnTo>
                  <a:pt x="0" y="385571"/>
                </a:lnTo>
                <a:lnTo>
                  <a:pt x="12192000" y="385571"/>
                </a:lnTo>
                <a:lnTo>
                  <a:pt x="12192000" y="0"/>
                </a:lnTo>
                <a:close/>
              </a:path>
            </a:pathLst>
          </a:custGeom>
          <a:solidFill>
            <a:srgbClr val="1A523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"/>
          <p:cNvSpPr txBox="1">
            <a:spLocks noGrp="1"/>
          </p:cNvSpPr>
          <p:nvPr>
            <p:ph type="title"/>
          </p:nvPr>
        </p:nvSpPr>
        <p:spPr>
          <a:xfrm>
            <a:off x="1650986" y="3153068"/>
            <a:ext cx="10033890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2000" dirty="0"/>
              <a:t>Domain-adaptive active learning for cost-effective virtual metrology </a:t>
            </a:r>
            <a:r>
              <a:rPr lang="en-GB" sz="2000" dirty="0" err="1"/>
              <a:t>modeling</a:t>
            </a:r>
            <a:endParaRPr sz="2000" dirty="0"/>
          </a:p>
        </p:txBody>
      </p:sp>
      <p:sp>
        <p:nvSpPr>
          <p:cNvPr id="51" name="Google Shape;51;p1"/>
          <p:cNvSpPr txBox="1"/>
          <p:nvPr/>
        </p:nvSpPr>
        <p:spPr>
          <a:xfrm>
            <a:off x="8123481" y="6100634"/>
            <a:ext cx="2871090" cy="702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905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김지원</a:t>
            </a:r>
            <a:endParaRPr sz="16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2700" marR="0" lvl="0" indent="0" algn="r" rtl="0">
              <a:lnSpc>
                <a:spcPct val="100000"/>
              </a:lnSpc>
              <a:spcBef>
                <a:spcPts val="755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rPr lang="en-GB" sz="16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jeewonkim@g.seoultech.ac.kr</a:t>
            </a:r>
            <a:endParaRPr sz="16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54424" y="6558275"/>
            <a:ext cx="1408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2023.06.15</a:t>
            </a: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3" name="Google Shape;53;p1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bject 4">
            <a:extLst>
              <a:ext uri="{FF2B5EF4-FFF2-40B4-BE49-F238E27FC236}">
                <a16:creationId xmlns:a16="http://schemas.microsoft.com/office/drawing/2014/main" id="{4975DB95-9841-8AB9-AD0D-BD5C8285D944}"/>
              </a:ext>
            </a:extLst>
          </p:cNvPr>
          <p:cNvSpPr txBox="1"/>
          <p:nvPr/>
        </p:nvSpPr>
        <p:spPr>
          <a:xfrm>
            <a:off x="1777110" y="3940315"/>
            <a:ext cx="8991600" cy="253916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0"/>
              </a:spcBef>
            </a:pPr>
            <a:r>
              <a:rPr lang="en-GB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Shim, J., &amp; Kang, S. (2022). Domain-adaptive active learning for cost-effective virtual metrology </a:t>
            </a:r>
            <a:r>
              <a:rPr lang="en-GB" sz="1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modeling</a:t>
            </a:r>
            <a:r>
              <a:rPr lang="en-GB" sz="1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Computers in Industry, 135, 103572.</a:t>
            </a:r>
            <a:endParaRPr lang="en-GB" sz="10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10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Virtual Metrology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801315" y="4365663"/>
            <a:ext cx="10589365" cy="1823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ko-KR" altLang="en-US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반도체 공정에서의 </a:t>
            </a: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Virtual Metrology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필요성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모든 제품의 실사의 어려움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장점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모든 제품을 낮은 비용에 검수함으로써 전반적인 품질 문제의 위험성을 줄임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lang="en-GB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ko-KR" altLang="en-US" sz="1500" u="sng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본 논문에서는 여러가지 </a:t>
            </a:r>
            <a:r>
              <a:rPr lang="en-US" altLang="ko-KR" sz="1500" u="sng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Input</a:t>
            </a:r>
            <a:r>
              <a:rPr lang="ko-KR" altLang="en-US" sz="1500" u="sng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종류를 </a:t>
            </a:r>
            <a:r>
              <a:rPr lang="ko-KR" altLang="en-US" sz="1500" u="sng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다룰수</a:t>
            </a:r>
            <a:r>
              <a:rPr lang="ko-KR" altLang="en-US" sz="1500" u="sng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있는 신경망 기반 </a:t>
            </a:r>
            <a:r>
              <a:rPr lang="en-GB" altLang="ko-KR" sz="1500" u="sng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VM model</a:t>
            </a:r>
            <a:r>
              <a:rPr lang="ko-KR" altLang="en-US" sz="1500" u="sng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을 채택하고자 함</a:t>
            </a:r>
            <a:endParaRPr lang="en-US" sz="1500" u="sng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F3E1B17A-65F9-5492-4F7A-C54BCB757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1097" y="1211477"/>
            <a:ext cx="4789803" cy="27456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60A582-E234-DF60-58F7-36B7C90F73F4}"/>
              </a:ext>
            </a:extLst>
          </p:cNvPr>
          <p:cNvSpPr txBox="1"/>
          <p:nvPr/>
        </p:nvSpPr>
        <p:spPr>
          <a:xfrm>
            <a:off x="8882488" y="2098844"/>
            <a:ext cx="1842171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50" b="1" dirty="0">
                <a:solidFill>
                  <a:srgbClr val="3B7950"/>
                </a:solidFill>
              </a:rPr>
              <a:t>&lt;Control Specification&gt;</a:t>
            </a:r>
          </a:p>
          <a:p>
            <a:pPr algn="ctr"/>
            <a:r>
              <a:rPr lang="en-GB" sz="1050" b="1" dirty="0">
                <a:solidFill>
                  <a:srgbClr val="3B7950"/>
                </a:solidFill>
              </a:rPr>
              <a:t>UCL : Upper Control Limit</a:t>
            </a:r>
          </a:p>
          <a:p>
            <a:pPr algn="ctr"/>
            <a:r>
              <a:rPr lang="en-GB" sz="1050" b="1" dirty="0">
                <a:solidFill>
                  <a:srgbClr val="3B7950"/>
                </a:solidFill>
              </a:rPr>
              <a:t>LCL : Lower Control Limit</a:t>
            </a:r>
            <a:endParaRPr lang="en-KR" sz="1050" b="1" dirty="0">
              <a:solidFill>
                <a:srgbClr val="3B795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E9BD5D-2DB1-4C8B-301D-6984224E4417}"/>
              </a:ext>
            </a:extLst>
          </p:cNvPr>
          <p:cNvSpPr txBox="1"/>
          <p:nvPr/>
        </p:nvSpPr>
        <p:spPr>
          <a:xfrm>
            <a:off x="7125875" y="6402198"/>
            <a:ext cx="3598784" cy="415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700" b="0" i="0" dirty="0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Kang, P., Lee, H. J., Cho, S., Kim, D., Park, J., Park, C. K., &amp; Doh, S. (2009). A virtual metrology system for semiconductor manufacturing. </a:t>
            </a:r>
            <a:r>
              <a:rPr lang="en-GB" sz="700" b="0" i="1" dirty="0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Expert Systems with Applications</a:t>
            </a:r>
            <a:r>
              <a:rPr lang="en-GB" sz="700" b="0" i="0" dirty="0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GB" sz="700" b="0" i="1" dirty="0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36</a:t>
            </a:r>
            <a:r>
              <a:rPr lang="en-GB" sz="700" b="0" i="0" dirty="0">
                <a:solidFill>
                  <a:schemeClr val="bg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(10), 12554-12561.</a:t>
            </a:r>
            <a:endParaRPr lang="en-KR" sz="7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422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11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/>
              <a:t>Active</a:t>
            </a:r>
            <a:r>
              <a:rPr lang="en-US" dirty="0"/>
              <a:t> </a:t>
            </a:r>
            <a:r>
              <a:rPr lang="en-GB" dirty="0"/>
              <a:t>Learning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801317" y="998520"/>
            <a:ext cx="10589365" cy="1823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Active Learning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필요성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New Equipment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에서의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VM model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build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가 어려움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정보력이 큰 데이터의 라벨링을 통하여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annotation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비용도 줄이고 성능을 좋게 하고자 함</a:t>
            </a:r>
            <a:endParaRPr lang="en-GB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본 논문에서는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Uncertainty Sampling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기법 사용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레이블이 지정되지 않은 집합 중에서 예측 불확실성이 가장 높은 인스턴스가 </a:t>
            </a:r>
            <a:r>
              <a:rPr lang="ko-KR" altLang="en-US" sz="1500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쿼리됨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text, font, receipt, line&#10;&#10;Description automatically generated">
            <a:extLst>
              <a:ext uri="{FF2B5EF4-FFF2-40B4-BE49-F238E27FC236}">
                <a16:creationId xmlns:a16="http://schemas.microsoft.com/office/drawing/2014/main" id="{BFF80E47-CD9A-A5BA-A6D6-A30EEBE12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195" y="3494102"/>
            <a:ext cx="4434242" cy="19727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01E1FCF-57ED-A713-B632-D991B85B1D07}"/>
              </a:ext>
            </a:extLst>
          </p:cNvPr>
          <p:cNvSpPr txBox="1"/>
          <p:nvPr/>
        </p:nvSpPr>
        <p:spPr>
          <a:xfrm>
            <a:off x="8159803" y="6402198"/>
            <a:ext cx="2834768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700" dirty="0">
                <a:solidFill>
                  <a:schemeClr val="bg1">
                    <a:lumMod val="75000"/>
                  </a:schemeClr>
                </a:solidFill>
              </a:rPr>
              <a:t>Gal, Y., Islam, R., &amp; Ghahramani, Z. (2017, July). Deep bayesian active learning with image data. In International conference on machine learning (pp. 1183-1192). PMLR.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4D4998-D69F-0C28-857E-00920C034208}"/>
              </a:ext>
            </a:extLst>
          </p:cNvPr>
          <p:cNvSpPr txBox="1"/>
          <p:nvPr/>
        </p:nvSpPr>
        <p:spPr>
          <a:xfrm>
            <a:off x="415238" y="3036336"/>
            <a:ext cx="52501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rgbClr val="3B7950"/>
                </a:solidFill>
              </a:rPr>
              <a:t>&lt;</a:t>
            </a:r>
            <a:r>
              <a:rPr lang="en-KR" sz="1050" b="1" dirty="0">
                <a:solidFill>
                  <a:srgbClr val="3B7950"/>
                </a:solidFill>
              </a:rPr>
              <a:t>베이즈 정리와 Monte Carlo Sampling</a:t>
            </a:r>
            <a:r>
              <a:rPr lang="ko-KR" altLang="en-US" sz="1050" b="1" dirty="0">
                <a:solidFill>
                  <a:srgbClr val="3B7950"/>
                </a:solidFill>
              </a:rPr>
              <a:t>을 </a:t>
            </a:r>
            <a:r>
              <a:rPr lang="en-KR" sz="1050" b="1" dirty="0">
                <a:solidFill>
                  <a:srgbClr val="3B7950"/>
                </a:solidFill>
              </a:rPr>
              <a:t>활용하여 예측 불확실성을 추정하는 과정</a:t>
            </a:r>
            <a:r>
              <a:rPr lang="en-US" altLang="ko-KR" sz="1050" b="1" dirty="0">
                <a:solidFill>
                  <a:srgbClr val="3B7950"/>
                </a:solidFill>
              </a:rPr>
              <a:t>&gt;</a:t>
            </a:r>
            <a:endParaRPr lang="en-KR" sz="1050" b="1" dirty="0">
              <a:solidFill>
                <a:srgbClr val="3B795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72FF78-335F-64C9-61DE-438A38EF4D26}"/>
              </a:ext>
            </a:extLst>
          </p:cNvPr>
          <p:cNvSpPr txBox="1"/>
          <p:nvPr/>
        </p:nvSpPr>
        <p:spPr>
          <a:xfrm>
            <a:off x="6125631" y="3036336"/>
            <a:ext cx="179337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tx1"/>
                </a:solidFill>
              </a:rPr>
              <a:t>훈련 데이터 </a:t>
            </a:r>
            <a:r>
              <a:rPr lang="en-US" altLang="ko-KR" sz="1050" b="1" dirty="0" err="1">
                <a:solidFill>
                  <a:schemeClr val="tx1"/>
                </a:solidFill>
              </a:rPr>
              <a:t>Dtrain</a:t>
            </a:r>
            <a:r>
              <a:rPr lang="ko-KR" altLang="en-US" sz="1050" b="1" dirty="0">
                <a:solidFill>
                  <a:schemeClr val="tx1"/>
                </a:solidFill>
              </a:rPr>
              <a:t>에 기반한 입력 </a:t>
            </a:r>
            <a:r>
              <a:rPr lang="en-US" altLang="ko-KR" sz="1050" b="1" dirty="0">
                <a:solidFill>
                  <a:schemeClr val="tx1"/>
                </a:solidFill>
              </a:rPr>
              <a:t>x</a:t>
            </a:r>
            <a:r>
              <a:rPr lang="ko-KR" altLang="en-US" sz="1050" b="1" dirty="0">
                <a:solidFill>
                  <a:schemeClr val="tx1"/>
                </a:solidFill>
              </a:rPr>
              <a:t>에 대한 클래스 </a:t>
            </a:r>
            <a:r>
              <a:rPr lang="en-US" altLang="ko-KR" sz="1050" b="1" dirty="0">
                <a:solidFill>
                  <a:schemeClr val="tx1"/>
                </a:solidFill>
              </a:rPr>
              <a:t>c</a:t>
            </a:r>
            <a:r>
              <a:rPr lang="ko-KR" altLang="en-US" sz="1050" b="1" dirty="0">
                <a:solidFill>
                  <a:schemeClr val="tx1"/>
                </a:solidFill>
              </a:rPr>
              <a:t>의 예측 확률</a:t>
            </a:r>
            <a:endParaRPr lang="en-KR" sz="1050" b="1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004EA-4E15-60C8-E887-D51E117C8CB1}"/>
              </a:ext>
            </a:extLst>
          </p:cNvPr>
          <p:cNvSpPr txBox="1"/>
          <p:nvPr/>
        </p:nvSpPr>
        <p:spPr>
          <a:xfrm>
            <a:off x="7919005" y="3020761"/>
            <a:ext cx="39092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/>
              <a:t>=</a:t>
            </a:r>
            <a:r>
              <a:rPr lang="ko-KR" altLang="en-US" sz="1050" b="1" dirty="0"/>
              <a:t> </a:t>
            </a:r>
            <a:r>
              <a:rPr lang="ko-KR" altLang="en-US" sz="1050" dirty="0"/>
              <a:t>주어진 훈련 데이터 </a:t>
            </a:r>
            <a:r>
              <a:rPr lang="en-GB" altLang="ko-KR" sz="1050" dirty="0" err="1"/>
              <a:t>Dtrain</a:t>
            </a:r>
            <a:r>
              <a:rPr lang="ko-KR" altLang="en-US" sz="1050" dirty="0"/>
              <a:t>에 대한 가중치 분포 </a:t>
            </a:r>
            <a:r>
              <a:rPr lang="en-GB" altLang="ko-KR" sz="1050" dirty="0"/>
              <a:t>p(</a:t>
            </a:r>
            <a:r>
              <a:rPr lang="el-GR" altLang="ko-KR" sz="1050" dirty="0"/>
              <a:t>ω|</a:t>
            </a:r>
            <a:r>
              <a:rPr lang="en-GB" altLang="ko-KR" sz="1050" dirty="0" err="1"/>
              <a:t>Dtrain</a:t>
            </a:r>
            <a:r>
              <a:rPr lang="en-GB" altLang="ko-KR" sz="1050" dirty="0"/>
              <a:t>)</a:t>
            </a:r>
            <a:r>
              <a:rPr lang="ko-KR" altLang="en-US" sz="1050" dirty="0"/>
              <a:t>과 가중치 </a:t>
            </a:r>
            <a:r>
              <a:rPr lang="el-GR" altLang="ko-KR" sz="1050" dirty="0"/>
              <a:t>ω</a:t>
            </a:r>
            <a:r>
              <a:rPr lang="ko-KR" altLang="en-US" sz="1050" dirty="0"/>
              <a:t>에 대한 클래스 조건부 확률 </a:t>
            </a:r>
            <a:r>
              <a:rPr lang="en-GB" altLang="ko-KR" sz="1050" dirty="0"/>
              <a:t>p(y = </a:t>
            </a:r>
            <a:r>
              <a:rPr lang="en-GB" altLang="ko-KR" sz="1050" dirty="0" err="1"/>
              <a:t>c|x</a:t>
            </a:r>
            <a:r>
              <a:rPr lang="en-GB" altLang="ko-KR" sz="1050" dirty="0"/>
              <a:t>, </a:t>
            </a:r>
            <a:r>
              <a:rPr lang="el-GR" altLang="ko-KR" sz="1050" dirty="0"/>
              <a:t>ω)</a:t>
            </a:r>
            <a:r>
              <a:rPr lang="ko-KR" altLang="en-US" sz="1050" dirty="0"/>
              <a:t>의 곱을 적분</a:t>
            </a:r>
            <a:r>
              <a:rPr lang="en-US" altLang="ko-KR" sz="1050" dirty="0"/>
              <a:t> (</a:t>
            </a:r>
            <a:r>
              <a:rPr lang="ko-KR" altLang="en-US" sz="1050" dirty="0"/>
              <a:t>확률 분포 </a:t>
            </a:r>
            <a:r>
              <a:rPr lang="en-GB" altLang="ko-KR" sz="1050" dirty="0"/>
              <a:t>p(</a:t>
            </a:r>
            <a:r>
              <a:rPr lang="el-GR" altLang="ko-KR" sz="1050" dirty="0"/>
              <a:t>ω|</a:t>
            </a:r>
            <a:r>
              <a:rPr lang="en-GB" altLang="ko-KR" sz="1050" dirty="0" err="1"/>
              <a:t>Dtrain</a:t>
            </a:r>
            <a:r>
              <a:rPr lang="en-GB" altLang="ko-KR" sz="1050" dirty="0"/>
              <a:t>)</a:t>
            </a:r>
            <a:r>
              <a:rPr lang="ko-KR" altLang="en-US" sz="1050" dirty="0"/>
              <a:t>에서 샘플링한 가중치 </a:t>
            </a:r>
            <a:r>
              <a:rPr lang="el-GR" altLang="ko-KR" sz="1050" dirty="0"/>
              <a:t>ω</a:t>
            </a:r>
            <a:r>
              <a:rPr lang="ko-KR" altLang="en-US" sz="1050" dirty="0" err="1"/>
              <a:t>를</a:t>
            </a:r>
            <a:r>
              <a:rPr lang="ko-KR" altLang="en-US" sz="1050" dirty="0"/>
              <a:t> 사용하여 </a:t>
            </a:r>
            <a:r>
              <a:rPr lang="en-GB" altLang="ko-KR" sz="1050" dirty="0"/>
              <a:t>p(y = </a:t>
            </a:r>
            <a:r>
              <a:rPr lang="en-GB" altLang="ko-KR" sz="1050" dirty="0" err="1"/>
              <a:t>c|x</a:t>
            </a:r>
            <a:r>
              <a:rPr lang="en-GB" altLang="ko-KR" sz="1050" dirty="0"/>
              <a:t>, </a:t>
            </a:r>
            <a:r>
              <a:rPr lang="el-GR" altLang="ko-KR" sz="1050" dirty="0"/>
              <a:t>ω)</a:t>
            </a:r>
            <a:r>
              <a:rPr lang="ko-KR" altLang="en-US" sz="1050" dirty="0" err="1"/>
              <a:t>를</a:t>
            </a:r>
            <a:r>
              <a:rPr lang="ko-KR" altLang="en-US" sz="1050" dirty="0"/>
              <a:t> 평균화</a:t>
            </a:r>
            <a:r>
              <a:rPr lang="en-US" altLang="ko-KR" sz="1050" dirty="0"/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29EFCB-3D57-E7CD-8CB0-68CDCB459E9C}"/>
              </a:ext>
            </a:extLst>
          </p:cNvPr>
          <p:cNvSpPr txBox="1"/>
          <p:nvPr/>
        </p:nvSpPr>
        <p:spPr>
          <a:xfrm>
            <a:off x="7919004" y="3926979"/>
            <a:ext cx="39092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u="sng" dirty="0"/>
              <a:t>적분 계산을 위한 </a:t>
            </a:r>
            <a:r>
              <a:rPr lang="ko-KR" altLang="en-US" sz="1050" b="1" u="sng" dirty="0" err="1"/>
              <a:t>근사법</a:t>
            </a:r>
            <a:endParaRPr lang="en-US" altLang="ko-KR" sz="1050" b="1" u="sng" dirty="0"/>
          </a:p>
          <a:p>
            <a:endParaRPr lang="en-US" altLang="ko-KR" sz="1050" b="1" dirty="0"/>
          </a:p>
          <a:p>
            <a:r>
              <a:rPr lang="en-US" altLang="ko-KR" sz="1050" dirty="0"/>
              <a:t>p(</a:t>
            </a:r>
            <a:r>
              <a:rPr lang="el-GR" altLang="ko-KR" sz="1050" dirty="0"/>
              <a:t>ω|</a:t>
            </a:r>
            <a:r>
              <a:rPr lang="en-US" altLang="ko-KR" sz="1050" dirty="0" err="1"/>
              <a:t>Dtrain</a:t>
            </a:r>
            <a:r>
              <a:rPr lang="en-US" altLang="ko-KR" sz="1050" dirty="0"/>
              <a:t>) </a:t>
            </a:r>
            <a:r>
              <a:rPr lang="ko-KR" altLang="en-US" sz="1050" dirty="0"/>
              <a:t>대신에 근사적인 분포인 </a:t>
            </a:r>
            <a:r>
              <a:rPr lang="en-US" altLang="ko-KR" sz="1050" dirty="0"/>
              <a:t>q∗</a:t>
            </a:r>
            <a:r>
              <a:rPr lang="el-GR" altLang="ko-KR" sz="1050" dirty="0"/>
              <a:t>θ(ω)</a:t>
            </a:r>
            <a:r>
              <a:rPr lang="ko-KR" altLang="en-US" sz="1050" dirty="0" err="1"/>
              <a:t>를</a:t>
            </a:r>
            <a:r>
              <a:rPr lang="ko-KR" altLang="en-US" sz="1050" dirty="0"/>
              <a:t> 도입하고</a:t>
            </a:r>
            <a:r>
              <a:rPr lang="en-US" altLang="ko-KR" sz="1050" dirty="0"/>
              <a:t>, </a:t>
            </a:r>
            <a:r>
              <a:rPr lang="ko-KR" altLang="en-US" sz="1050" dirty="0"/>
              <a:t>이 분포에서 </a:t>
            </a:r>
            <a:r>
              <a:rPr lang="en-US" altLang="ko-KR" sz="1050" dirty="0"/>
              <a:t>T</a:t>
            </a:r>
            <a:r>
              <a:rPr lang="ko-KR" altLang="en-US" sz="1050" dirty="0"/>
              <a:t>개의 샘플을 추출하여 적분을 근사화</a:t>
            </a:r>
            <a:endParaRPr lang="en-US" altLang="ko-KR" sz="1050" dirty="0"/>
          </a:p>
          <a:p>
            <a:endParaRPr lang="en-US" altLang="ko-KR" sz="1050" dirty="0"/>
          </a:p>
          <a:p>
            <a:r>
              <a:rPr lang="en-US" altLang="ko-KR" sz="1050" dirty="0"/>
              <a:t>T</a:t>
            </a:r>
            <a:r>
              <a:rPr lang="ko-KR" altLang="en-US" sz="1050" dirty="0"/>
              <a:t>개의 반복 계산으로 얻은 예측 확률들을 </a:t>
            </a:r>
            <a:r>
              <a:rPr lang="ko-KR" altLang="en-US" sz="1050" dirty="0" err="1"/>
              <a:t>평균화하여</a:t>
            </a:r>
            <a:r>
              <a:rPr lang="ko-KR" altLang="en-US" sz="1050" dirty="0"/>
              <a:t> 최종 예측 확률을 얻음</a:t>
            </a:r>
            <a:endParaRPr lang="en-US" altLang="ko-KR" sz="1050" dirty="0"/>
          </a:p>
          <a:p>
            <a:endParaRPr lang="en-US" altLang="ko-KR" sz="1050" dirty="0"/>
          </a:p>
          <a:p>
            <a:r>
              <a:rPr lang="ko-KR" altLang="en-US" sz="1050" dirty="0"/>
              <a:t>주어진 입력 </a:t>
            </a:r>
            <a:r>
              <a:rPr lang="en-US" altLang="ko-KR" sz="1050" dirty="0"/>
              <a:t>x</a:t>
            </a:r>
            <a:r>
              <a:rPr lang="ko-KR" altLang="en-US" sz="1050" dirty="0"/>
              <a:t>에 대한 클래스 </a:t>
            </a:r>
            <a:r>
              <a:rPr lang="en-US" altLang="ko-KR" sz="1050" dirty="0"/>
              <a:t>c</a:t>
            </a:r>
            <a:r>
              <a:rPr lang="ko-KR" altLang="en-US" sz="1050" dirty="0"/>
              <a:t>의 </a:t>
            </a:r>
            <a:r>
              <a:rPr lang="ko-KR" altLang="en-US" sz="1050" dirty="0" err="1"/>
              <a:t>예측값을</a:t>
            </a:r>
            <a:r>
              <a:rPr lang="ko-KR" altLang="en-US" sz="1050" dirty="0"/>
              <a:t> 추정할 수 있음</a:t>
            </a:r>
            <a:endParaRPr lang="en-US" altLang="ko-KR" sz="1050" dirty="0"/>
          </a:p>
          <a:p>
            <a:endParaRPr lang="en-US" altLang="ko-KR" sz="1050" b="1" dirty="0"/>
          </a:p>
          <a:p>
            <a:r>
              <a:rPr lang="en-US" altLang="ko-KR" sz="1050" b="1" u="sng" dirty="0"/>
              <a:t>=&gt;</a:t>
            </a:r>
            <a:r>
              <a:rPr lang="ko-KR" altLang="en-US" sz="1050" b="1" u="sng" dirty="0"/>
              <a:t> </a:t>
            </a:r>
            <a:r>
              <a:rPr lang="ko-KR" altLang="en-US" sz="1050" b="1" u="sng" dirty="0" err="1"/>
              <a:t>예측값들의</a:t>
            </a:r>
            <a:r>
              <a:rPr lang="ko-KR" altLang="en-US" sz="1050" b="1" u="sng" dirty="0"/>
              <a:t> 분산이나 표준편차를 계산하여 불확실성을 추정할 수 있음</a:t>
            </a:r>
            <a:r>
              <a:rPr lang="en-US" altLang="ko-KR" sz="1050" b="1" u="sng" dirty="0"/>
              <a:t>(</a:t>
            </a:r>
            <a:r>
              <a:rPr lang="ko-KR" altLang="en-US" sz="1050" b="1" u="sng" dirty="0"/>
              <a:t>값이 클수록 불확실성 큼</a:t>
            </a:r>
            <a:r>
              <a:rPr lang="en-US" altLang="ko-KR" sz="1050" b="1" u="sng" dirty="0"/>
              <a:t>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C6A46A0-27C3-AF9B-D6C0-70CFAE0648D0}"/>
              </a:ext>
            </a:extLst>
          </p:cNvPr>
          <p:cNvSpPr/>
          <p:nvPr/>
        </p:nvSpPr>
        <p:spPr>
          <a:xfrm>
            <a:off x="2324931" y="3926978"/>
            <a:ext cx="2354645" cy="106456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37A15F-3E6D-7AD0-C192-D27D3E447A11}"/>
              </a:ext>
            </a:extLst>
          </p:cNvPr>
          <p:cNvSpPr/>
          <p:nvPr/>
        </p:nvSpPr>
        <p:spPr>
          <a:xfrm>
            <a:off x="7919004" y="3950723"/>
            <a:ext cx="3909267" cy="1516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678748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12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/>
              <a:t>Active</a:t>
            </a:r>
            <a:r>
              <a:rPr lang="en-US" dirty="0"/>
              <a:t> </a:t>
            </a:r>
            <a:r>
              <a:rPr lang="en-GB" dirty="0"/>
              <a:t>Learning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801317" y="998520"/>
            <a:ext cx="10589365" cy="1823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Active Learning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필요성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New Equipment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에서의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VM model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build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가 어려움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정보력이 큰 데이터의 라벨링을 통하여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annotation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비용도 줄이고 성능을 좋게 하고자 함</a:t>
            </a:r>
            <a:endParaRPr lang="en-GB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본 논문에서는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Uncertainty Sampling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기법 사용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레이블이 지정되지 않은 집합 중에서 예측 불확실성이 가장 높은 인스턴스가 </a:t>
            </a:r>
            <a:r>
              <a:rPr lang="ko-KR" altLang="en-US" sz="1500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쿼리됨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graph of a number of labeled wafers&#10;&#10;Description automatically generated with medium confidence">
            <a:extLst>
              <a:ext uri="{FF2B5EF4-FFF2-40B4-BE49-F238E27FC236}">
                <a16:creationId xmlns:a16="http://schemas.microsoft.com/office/drawing/2014/main" id="{CA251024-D0A9-90D6-52F5-19AC0E2F0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3614" y="3157242"/>
            <a:ext cx="3649875" cy="30067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EFD178-7F78-EC98-9790-DE0BBB617AB4}"/>
              </a:ext>
            </a:extLst>
          </p:cNvPr>
          <p:cNvSpPr txBox="1"/>
          <p:nvPr/>
        </p:nvSpPr>
        <p:spPr>
          <a:xfrm>
            <a:off x="6095999" y="4136295"/>
            <a:ext cx="487825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u="sng" dirty="0">
                <a:solidFill>
                  <a:srgbClr val="C00000"/>
                </a:solidFill>
              </a:rPr>
              <a:t>Cold-Start</a:t>
            </a:r>
            <a:r>
              <a:rPr lang="ko-KR" altLang="en-US" b="1" u="sng" dirty="0">
                <a:solidFill>
                  <a:srgbClr val="C00000"/>
                </a:solidFill>
              </a:rPr>
              <a:t> </a:t>
            </a:r>
            <a:r>
              <a:rPr lang="en-US" altLang="ko-KR" b="1" u="sng" dirty="0">
                <a:solidFill>
                  <a:srgbClr val="C00000"/>
                </a:solidFill>
              </a:rPr>
              <a:t>Problem</a:t>
            </a:r>
            <a:r>
              <a:rPr lang="ko-KR" altLang="en-US" b="1" u="sng" dirty="0">
                <a:solidFill>
                  <a:srgbClr val="C00000"/>
                </a:solidFill>
              </a:rPr>
              <a:t> 발생</a:t>
            </a:r>
            <a:endParaRPr lang="en-US" altLang="ko-KR" b="1" u="sng" dirty="0">
              <a:solidFill>
                <a:srgbClr val="C00000"/>
              </a:solidFill>
            </a:endParaRPr>
          </a:p>
          <a:p>
            <a:endParaRPr lang="en-US" altLang="ko-KR" b="1" u="sng" dirty="0"/>
          </a:p>
          <a:p>
            <a:pPr marL="285750" indent="-285750">
              <a:buFontTx/>
              <a:buChar char="-"/>
            </a:pPr>
            <a:r>
              <a:rPr lang="en-GB" altLang="ko-KR" dirty="0"/>
              <a:t>Active</a:t>
            </a:r>
            <a:r>
              <a:rPr lang="en-US" altLang="ko-KR" dirty="0"/>
              <a:t> </a:t>
            </a:r>
            <a:r>
              <a:rPr lang="en-GB" altLang="ko-KR" dirty="0"/>
              <a:t>Learning</a:t>
            </a:r>
            <a:r>
              <a:rPr lang="ko-KR" altLang="en-US" dirty="0"/>
              <a:t>의 초반 모델의 낮은 성능을 보이는 문제</a:t>
            </a:r>
            <a:endParaRPr lang="en-US" altLang="ko-KR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19F9A53-2F7D-652B-63C2-5CA4BF59F9A4}"/>
              </a:ext>
            </a:extLst>
          </p:cNvPr>
          <p:cNvSpPr/>
          <p:nvPr/>
        </p:nvSpPr>
        <p:spPr>
          <a:xfrm>
            <a:off x="2209800" y="3516085"/>
            <a:ext cx="936172" cy="144595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97677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13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Unsupervised</a:t>
            </a:r>
            <a:r>
              <a:rPr lang="en-US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Domain</a:t>
            </a:r>
            <a:r>
              <a:rPr lang="en-US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Adaptation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0;p5">
            <a:extLst>
              <a:ext uri="{FF2B5EF4-FFF2-40B4-BE49-F238E27FC236}">
                <a16:creationId xmlns:a16="http://schemas.microsoft.com/office/drawing/2014/main" id="{27F5ED69-91E9-F8F5-FB87-00EF159FF9EA}"/>
              </a:ext>
            </a:extLst>
          </p:cNvPr>
          <p:cNvSpPr txBox="1"/>
          <p:nvPr/>
        </p:nvSpPr>
        <p:spPr>
          <a:xfrm>
            <a:off x="801317" y="1028829"/>
            <a:ext cx="10589365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Transfer Learning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필요성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Target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을 </a:t>
            </a:r>
            <a:r>
              <a:rPr lang="ko-KR" altLang="en-US" sz="1500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훈련할때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좋은 성능을 내는 모델을 빌드하는 데이터가 충분치 않음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Transfer Learning : Source 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지식을 추출하여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Target 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 활용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UDA(Unsupervised</a:t>
            </a:r>
            <a:r>
              <a:rPr lang="en-US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Domain</a:t>
            </a:r>
            <a:r>
              <a:rPr lang="en-US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Adaptation)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Transfer Learning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Subfield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Source, Target 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모두 입력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출력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variable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동일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Source – </a:t>
            </a:r>
            <a:r>
              <a:rPr lang="ko-KR" altLang="en-US" sz="1500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라벨링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O, Target – </a:t>
            </a:r>
            <a:r>
              <a:rPr lang="ko-KR" altLang="en-US" sz="1500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라벨링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X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0719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14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Unsupervised</a:t>
            </a:r>
            <a:r>
              <a:rPr lang="en-US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Domain</a:t>
            </a:r>
            <a:r>
              <a:rPr lang="en-US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Adaptation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text, font, diagram, screenshot&#10;&#10;Description automatically generated">
            <a:extLst>
              <a:ext uri="{FF2B5EF4-FFF2-40B4-BE49-F238E27FC236}">
                <a16:creationId xmlns:a16="http://schemas.microsoft.com/office/drawing/2014/main" id="{0B46FFCA-1CC9-4DB8-A6A9-2F3589C60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8543" y="1149843"/>
            <a:ext cx="6874912" cy="22247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5CDA86-17AA-5C57-0E59-2FADBB1CF0D7}"/>
              </a:ext>
            </a:extLst>
          </p:cNvPr>
          <p:cNvSpPr txBox="1"/>
          <p:nvPr/>
        </p:nvSpPr>
        <p:spPr>
          <a:xfrm>
            <a:off x="8159926" y="6334780"/>
            <a:ext cx="27470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700" dirty="0">
                <a:solidFill>
                  <a:schemeClr val="bg1">
                    <a:lumMod val="75000"/>
                  </a:schemeClr>
                </a:solidFill>
              </a:rPr>
              <a:t>Li, J., Chen, E., Ding, Z., Zhu, L., Lu, K., &amp; Shen, H. T. (2020). Maximum density divergence for domain adaptation. IEEE transactions on pattern analysis and machine intelligence, 43(11), 3918-3930.</a:t>
            </a:r>
          </a:p>
        </p:txBody>
      </p:sp>
      <p:sp>
        <p:nvSpPr>
          <p:cNvPr id="8" name="Google Shape;80;p5">
            <a:extLst>
              <a:ext uri="{FF2B5EF4-FFF2-40B4-BE49-F238E27FC236}">
                <a16:creationId xmlns:a16="http://schemas.microsoft.com/office/drawing/2014/main" id="{27F5ED69-91E9-F8F5-FB87-00EF159FF9EA}"/>
              </a:ext>
            </a:extLst>
          </p:cNvPr>
          <p:cNvSpPr txBox="1"/>
          <p:nvPr/>
        </p:nvSpPr>
        <p:spPr>
          <a:xfrm>
            <a:off x="801317" y="3543429"/>
            <a:ext cx="10589365" cy="216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UDA(Unsupervised</a:t>
            </a:r>
            <a:r>
              <a:rPr lang="en-US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Domain</a:t>
            </a:r>
            <a:r>
              <a:rPr lang="en-US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Adaptation)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Source, Target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Feature Space </a:t>
            </a:r>
            <a:r>
              <a:rPr lang="ko-KR" altLang="en-US" sz="1500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Align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하고자 함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Maximum Mean Discrepancy(MMD)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 Source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와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Target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간의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Feature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차이를 최소화하고자 함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-&gt; </a:t>
            </a:r>
            <a:r>
              <a:rPr lang="en-US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Domain-invariant features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생성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by minimizing the MMD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Adversarial Learning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 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구분을 못하도록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by minimizing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(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–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Adv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Loss -&gt; 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훈련을 통해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Domain Discriminator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가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을 구분할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수 없어짐</a:t>
            </a:r>
            <a:endParaRPr lang="en-GB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8255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 dirty="0"/>
              <a:t>Proposed Method</a:t>
            </a:r>
            <a:endParaRPr sz="1800" dirty="0"/>
          </a:p>
        </p:txBody>
      </p:sp>
      <p:pic>
        <p:nvPicPr>
          <p:cNvPr id="73" name="Google Shape;73;p4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0365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16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Overview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5F4E15CA-7234-5762-9373-211E86257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0885" y="1427925"/>
            <a:ext cx="6094419" cy="5087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67D280-D5A9-29F5-E422-73DFEF24BE53}"/>
              </a:ext>
            </a:extLst>
          </p:cNvPr>
          <p:cNvSpPr txBox="1"/>
          <p:nvPr/>
        </p:nvSpPr>
        <p:spPr>
          <a:xfrm>
            <a:off x="263579" y="1014383"/>
            <a:ext cx="66335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500" b="1" dirty="0"/>
              <a:t>Pseudocode for the proposed domain-adaptive active learning method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46DD71-B0AD-994F-D721-FFA2B3DA98FB}"/>
              </a:ext>
            </a:extLst>
          </p:cNvPr>
          <p:cNvSpPr txBox="1"/>
          <p:nvPr/>
        </p:nvSpPr>
        <p:spPr>
          <a:xfrm>
            <a:off x="7106980" y="1812692"/>
            <a:ext cx="27366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100" b="1" dirty="0"/>
              <a:t>Input : Source Dataset, Target Dataset</a:t>
            </a:r>
          </a:p>
          <a:p>
            <a:r>
              <a:rPr lang="en-KR" sz="1100" dirty="0"/>
              <a:t>Source Dataset -&gt; Label 존재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1E96BE6-9B12-D940-E9D7-F0A4068B67B1}"/>
              </a:ext>
            </a:extLst>
          </p:cNvPr>
          <p:cNvSpPr/>
          <p:nvPr/>
        </p:nvSpPr>
        <p:spPr>
          <a:xfrm>
            <a:off x="4763772" y="1912120"/>
            <a:ext cx="189121" cy="27130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42058B-4634-8669-C0F4-C7831D3821F8}"/>
              </a:ext>
            </a:extLst>
          </p:cNvPr>
          <p:cNvSpPr/>
          <p:nvPr/>
        </p:nvSpPr>
        <p:spPr>
          <a:xfrm>
            <a:off x="7199991" y="2028135"/>
            <a:ext cx="1855169" cy="21544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9A3151-15A3-7328-9725-86F06780D920}"/>
              </a:ext>
            </a:extLst>
          </p:cNvPr>
          <p:cNvSpPr txBox="1"/>
          <p:nvPr/>
        </p:nvSpPr>
        <p:spPr>
          <a:xfrm>
            <a:off x="7087029" y="2243579"/>
            <a:ext cx="16129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100" b="1" dirty="0"/>
              <a:t>Output : VM model (f)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D8B86D-FD19-626D-B3EF-281DA4E16057}"/>
              </a:ext>
            </a:extLst>
          </p:cNvPr>
          <p:cNvSpPr txBox="1"/>
          <p:nvPr/>
        </p:nvSpPr>
        <p:spPr>
          <a:xfrm>
            <a:off x="7256146" y="2527612"/>
            <a:ext cx="12747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100" b="1" dirty="0"/>
              <a:t>UDA 모델 초기화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3134D7-BE1C-7A42-E9D7-B0F73FE45B20}"/>
              </a:ext>
            </a:extLst>
          </p:cNvPr>
          <p:cNvSpPr txBox="1"/>
          <p:nvPr/>
        </p:nvSpPr>
        <p:spPr>
          <a:xfrm>
            <a:off x="7321104" y="2695618"/>
            <a:ext cx="20072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b="1" dirty="0"/>
              <a:t>h : Feature extractor </a:t>
            </a:r>
            <a:r>
              <a:rPr lang="en-GB" sz="1100" b="1" dirty="0" err="1"/>
              <a:t>초기화</a:t>
            </a:r>
            <a:endParaRPr lang="en-KR" sz="11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BDE143-1CF8-B840-59EB-2FD45EDFE432}"/>
              </a:ext>
            </a:extLst>
          </p:cNvPr>
          <p:cNvSpPr txBox="1"/>
          <p:nvPr/>
        </p:nvSpPr>
        <p:spPr>
          <a:xfrm>
            <a:off x="7321104" y="2917666"/>
            <a:ext cx="14750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b="1" dirty="0"/>
              <a:t>g : Predictor </a:t>
            </a:r>
            <a:r>
              <a:rPr lang="en-GB" sz="1100" b="1" dirty="0" err="1"/>
              <a:t>초기화</a:t>
            </a:r>
            <a:endParaRPr lang="en-KR" sz="11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53A593-8D08-D1A9-FC58-1CB18533AA29}"/>
              </a:ext>
            </a:extLst>
          </p:cNvPr>
          <p:cNvSpPr txBox="1"/>
          <p:nvPr/>
        </p:nvSpPr>
        <p:spPr>
          <a:xfrm>
            <a:off x="7336197" y="3125234"/>
            <a:ext cx="36583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b="1" dirty="0"/>
              <a:t>d : Equipment Classifier </a:t>
            </a:r>
            <a:r>
              <a:rPr lang="en-GB" sz="1100" b="1" dirty="0" err="1"/>
              <a:t>초기화</a:t>
            </a:r>
            <a:r>
              <a:rPr lang="en-GB" sz="1100" b="1" dirty="0"/>
              <a:t> </a:t>
            </a:r>
            <a:r>
              <a:rPr lang="en-US" altLang="ko-KR" sz="1100" b="1" dirty="0"/>
              <a:t>(</a:t>
            </a:r>
            <a:r>
              <a:rPr lang="en-GB" altLang="ko-KR" sz="1100" b="1" dirty="0"/>
              <a:t>Source/Target </a:t>
            </a:r>
            <a:r>
              <a:rPr lang="ko-KR" altLang="en-US" sz="1100" b="1" dirty="0"/>
              <a:t>분류</a:t>
            </a:r>
            <a:r>
              <a:rPr lang="en-US" altLang="ko-KR" sz="1100" b="1" dirty="0"/>
              <a:t>)</a:t>
            </a:r>
            <a:endParaRPr lang="en-KR" sz="11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DB6243-C6F7-A25D-E4BF-9FDA56F2EE90}"/>
              </a:ext>
            </a:extLst>
          </p:cNvPr>
          <p:cNvSpPr txBox="1"/>
          <p:nvPr/>
        </p:nvSpPr>
        <p:spPr>
          <a:xfrm>
            <a:off x="6315183" y="3554850"/>
            <a:ext cx="13724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b="1" dirty="0" err="1"/>
              <a:t>최종</a:t>
            </a:r>
            <a:r>
              <a:rPr lang="en-GB" sz="1100" b="1" dirty="0"/>
              <a:t> VM </a:t>
            </a:r>
            <a:r>
              <a:rPr lang="en-GB" sz="1100" b="1" dirty="0" err="1"/>
              <a:t>모델</a:t>
            </a:r>
            <a:r>
              <a:rPr lang="en-GB" sz="1100" b="1" dirty="0"/>
              <a:t> </a:t>
            </a:r>
            <a:r>
              <a:rPr lang="en-US" altLang="ko-KR" sz="1100" b="1" dirty="0"/>
              <a:t>: </a:t>
            </a:r>
            <a:r>
              <a:rPr lang="en-GB" altLang="ko-KR" sz="1100" b="1" dirty="0" err="1"/>
              <a:t>g,h</a:t>
            </a:r>
            <a:endParaRPr lang="en-KR" sz="11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795CAB-58A5-A886-D93F-3366863CABAA}"/>
              </a:ext>
            </a:extLst>
          </p:cNvPr>
          <p:cNvSpPr/>
          <p:nvPr/>
        </p:nvSpPr>
        <p:spPr>
          <a:xfrm>
            <a:off x="3906722" y="2150021"/>
            <a:ext cx="189121" cy="271306"/>
          </a:xfrm>
          <a:prstGeom prst="rect">
            <a:avLst/>
          </a:prstGeom>
          <a:noFill/>
          <a:ln>
            <a:solidFill>
              <a:srgbClr val="3B79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6EC704-1A3C-3A4D-99E7-21DE45AC5138}"/>
              </a:ext>
            </a:extLst>
          </p:cNvPr>
          <p:cNvSpPr/>
          <p:nvPr/>
        </p:nvSpPr>
        <p:spPr>
          <a:xfrm>
            <a:off x="2738322" y="3512584"/>
            <a:ext cx="189121" cy="271306"/>
          </a:xfrm>
          <a:prstGeom prst="rect">
            <a:avLst/>
          </a:prstGeom>
          <a:noFill/>
          <a:ln>
            <a:solidFill>
              <a:srgbClr val="3B79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3382B4-F0A6-2408-AD87-024672FEAFB6}"/>
              </a:ext>
            </a:extLst>
          </p:cNvPr>
          <p:cNvSpPr/>
          <p:nvPr/>
        </p:nvSpPr>
        <p:spPr>
          <a:xfrm>
            <a:off x="4507855" y="4613821"/>
            <a:ext cx="189121" cy="271306"/>
          </a:xfrm>
          <a:prstGeom prst="rect">
            <a:avLst/>
          </a:prstGeom>
          <a:noFill/>
          <a:ln>
            <a:solidFill>
              <a:srgbClr val="3B79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FDC113-8449-5A2A-A35F-089489B75C35}"/>
              </a:ext>
            </a:extLst>
          </p:cNvPr>
          <p:cNvSpPr txBox="1"/>
          <p:nvPr/>
        </p:nvSpPr>
        <p:spPr>
          <a:xfrm>
            <a:off x="6071038" y="3722856"/>
            <a:ext cx="12426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100" b="1" dirty="0"/>
              <a:t>Active Learning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916CFF-5D74-27ED-EDE1-800EF6961114}"/>
              </a:ext>
            </a:extLst>
          </p:cNvPr>
          <p:cNvSpPr txBox="1"/>
          <p:nvPr/>
        </p:nvSpPr>
        <p:spPr>
          <a:xfrm>
            <a:off x="3451368" y="3958974"/>
            <a:ext cx="20954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100" b="1" dirty="0"/>
              <a:t>Labelled Target Dataset 없음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5DF3B7-2898-53E8-47C9-582E57E84FEF}"/>
              </a:ext>
            </a:extLst>
          </p:cNvPr>
          <p:cNvSpPr txBox="1"/>
          <p:nvPr/>
        </p:nvSpPr>
        <p:spPr>
          <a:xfrm>
            <a:off x="3554692" y="4220584"/>
            <a:ext cx="22365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100" b="1" dirty="0"/>
              <a:t>Target Dataset 모두 Unlabelled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2165A0-E4E2-E4EE-9103-46C5F36ECEFF}"/>
              </a:ext>
            </a:extLst>
          </p:cNvPr>
          <p:cNvSpPr txBox="1"/>
          <p:nvPr/>
        </p:nvSpPr>
        <p:spPr>
          <a:xfrm>
            <a:off x="5280981" y="4424891"/>
            <a:ext cx="1947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100" b="1" dirty="0"/>
              <a:t>Active Learning Loop 시작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6024F4-67AC-C86B-D86A-33C06F2758EA}"/>
              </a:ext>
            </a:extLst>
          </p:cNvPr>
          <p:cNvSpPr txBox="1"/>
          <p:nvPr/>
        </p:nvSpPr>
        <p:spPr>
          <a:xfrm>
            <a:off x="4744393" y="4656162"/>
            <a:ext cx="41937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 err="1"/>
              <a:t>Unlabelled</a:t>
            </a:r>
            <a:r>
              <a:rPr lang="en-KR" altLang="ko-KR" sz="1100" b="1" dirty="0"/>
              <a:t> </a:t>
            </a:r>
            <a:r>
              <a:rPr lang="en-US" altLang="ko-KR" sz="1100" b="1" dirty="0"/>
              <a:t>Target Dataset</a:t>
            </a:r>
            <a:r>
              <a:rPr lang="ko-KR" altLang="en-US" sz="1100" b="1" dirty="0"/>
              <a:t>에서 </a:t>
            </a:r>
            <a:r>
              <a:rPr lang="en-GB" altLang="ko-KR" sz="1100" b="1" dirty="0"/>
              <a:t>Uncertainty</a:t>
            </a:r>
            <a:r>
              <a:rPr lang="ko-KR" altLang="en-US" sz="1100" b="1" dirty="0"/>
              <a:t>가 가장 높은 </a:t>
            </a:r>
            <a:r>
              <a:rPr lang="en-GB" altLang="ko-KR" sz="1100" b="1" dirty="0"/>
              <a:t>x</a:t>
            </a:r>
            <a:r>
              <a:rPr lang="ko-KR" altLang="en-US" sz="1100" b="1" dirty="0"/>
              <a:t>추출</a:t>
            </a:r>
            <a:endParaRPr lang="en-KR" sz="11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6E86297-0FBB-0F45-F649-69CD1B5EDC08}"/>
              </a:ext>
            </a:extLst>
          </p:cNvPr>
          <p:cNvSpPr txBox="1"/>
          <p:nvPr/>
        </p:nvSpPr>
        <p:spPr>
          <a:xfrm>
            <a:off x="5239308" y="4907874"/>
            <a:ext cx="14991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b="1" dirty="0" err="1"/>
              <a:t>실제</a:t>
            </a:r>
            <a:r>
              <a:rPr lang="en-GB" sz="1100" b="1" dirty="0"/>
              <a:t> Metrology </a:t>
            </a:r>
            <a:r>
              <a:rPr lang="en-GB" sz="1100" b="1" dirty="0" err="1"/>
              <a:t>수행</a:t>
            </a:r>
            <a:endParaRPr lang="en-KR" sz="11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DB9F79-F5BE-EC08-E507-587E93A10D61}"/>
              </a:ext>
            </a:extLst>
          </p:cNvPr>
          <p:cNvSpPr txBox="1"/>
          <p:nvPr/>
        </p:nvSpPr>
        <p:spPr>
          <a:xfrm>
            <a:off x="4269068" y="5147958"/>
            <a:ext cx="30732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b="1" dirty="0" err="1"/>
              <a:t>뽑힌</a:t>
            </a:r>
            <a:r>
              <a:rPr lang="en-GB" sz="1100" b="1" dirty="0"/>
              <a:t> x</a:t>
            </a:r>
            <a:r>
              <a:rPr lang="en-US" altLang="ko-KR" sz="1100" b="1" dirty="0"/>
              <a:t>,</a:t>
            </a:r>
            <a:r>
              <a:rPr lang="en-GB" altLang="ko-KR" sz="1100" b="1" dirty="0"/>
              <a:t>y</a:t>
            </a:r>
            <a:r>
              <a:rPr lang="ko-KR" altLang="en-US" sz="1100" b="1" dirty="0" err="1"/>
              <a:t>를</a:t>
            </a:r>
            <a:r>
              <a:rPr lang="ko-KR" altLang="en-US" sz="1100" b="1" dirty="0"/>
              <a:t> </a:t>
            </a:r>
            <a:r>
              <a:rPr lang="en-GB" altLang="ko-KR" sz="1100" b="1" dirty="0"/>
              <a:t>Labelled</a:t>
            </a:r>
            <a:r>
              <a:rPr lang="ko-KR" altLang="en-US" sz="1100" b="1" dirty="0"/>
              <a:t>된 </a:t>
            </a:r>
            <a:r>
              <a:rPr lang="en-GB" altLang="ko-KR" sz="1100" b="1" dirty="0"/>
              <a:t>Target Dataset</a:t>
            </a:r>
            <a:r>
              <a:rPr lang="ko-KR" altLang="en-US" sz="1100" b="1" dirty="0"/>
              <a:t>에 추가</a:t>
            </a:r>
            <a:endParaRPr lang="en-KR" sz="11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599CFF-E4C4-0773-F6E8-12B924836F3E}"/>
              </a:ext>
            </a:extLst>
          </p:cNvPr>
          <p:cNvSpPr txBox="1"/>
          <p:nvPr/>
        </p:nvSpPr>
        <p:spPr>
          <a:xfrm>
            <a:off x="3926661" y="5430730"/>
            <a:ext cx="3252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b="1" dirty="0" err="1"/>
              <a:t>뽑힌</a:t>
            </a:r>
            <a:r>
              <a:rPr lang="en-GB" sz="1100" b="1" dirty="0"/>
              <a:t>  x</a:t>
            </a:r>
            <a:r>
              <a:rPr lang="en-US" altLang="ko-KR" sz="1100" b="1" dirty="0"/>
              <a:t>,</a:t>
            </a:r>
            <a:r>
              <a:rPr lang="en-GB" altLang="ko-KR" sz="1100" b="1" dirty="0"/>
              <a:t>y</a:t>
            </a:r>
            <a:r>
              <a:rPr lang="ko-KR" altLang="en-US" sz="1100" b="1" dirty="0" err="1"/>
              <a:t>를</a:t>
            </a:r>
            <a:r>
              <a:rPr lang="ko-KR" altLang="en-US" sz="1100" b="1" dirty="0"/>
              <a:t> </a:t>
            </a:r>
            <a:r>
              <a:rPr lang="en-GB" altLang="ko-KR" sz="1100" b="1" dirty="0"/>
              <a:t>Unlabelled Target Dataset</a:t>
            </a:r>
            <a:r>
              <a:rPr lang="ko-KR" altLang="en-US" sz="1100" b="1" dirty="0"/>
              <a:t>에서 제거</a:t>
            </a:r>
            <a:endParaRPr lang="en-KR" sz="11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89AE0E-3F3D-C5F7-361B-546D29D247DE}"/>
              </a:ext>
            </a:extLst>
          </p:cNvPr>
          <p:cNvSpPr txBox="1"/>
          <p:nvPr/>
        </p:nvSpPr>
        <p:spPr>
          <a:xfrm>
            <a:off x="4855717" y="5692584"/>
            <a:ext cx="10695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100" b="1" dirty="0"/>
              <a:t>모델 업데이트</a:t>
            </a:r>
          </a:p>
        </p:txBody>
      </p:sp>
    </p:spTree>
    <p:extLst>
      <p:ext uri="{BB962C8B-B14F-4D97-AF65-F5344CB8AC3E}">
        <p14:creationId xmlns:p14="http://schemas.microsoft.com/office/powerpoint/2010/main" val="930052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17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Model</a:t>
            </a:r>
            <a:r>
              <a:rPr lang="en-GB" altLang="ko-KR" dirty="0"/>
              <a:t> </a:t>
            </a:r>
            <a:r>
              <a:rPr lang="en-US" altLang="ko-KR" dirty="0"/>
              <a:t>Initialization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text, font, diagram, design&#10;&#10;Description automatically generated">
            <a:extLst>
              <a:ext uri="{FF2B5EF4-FFF2-40B4-BE49-F238E27FC236}">
                <a16:creationId xmlns:a16="http://schemas.microsoft.com/office/drawing/2014/main" id="{B26A3E83-90DB-AFDB-C5E6-5DA8B92619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313" y="1821258"/>
            <a:ext cx="4901372" cy="20346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B77CC7-E53C-75D8-61E9-F8CD2B076C6F}"/>
              </a:ext>
            </a:extLst>
          </p:cNvPr>
          <p:cNvSpPr txBox="1"/>
          <p:nvPr/>
        </p:nvSpPr>
        <p:spPr>
          <a:xfrm>
            <a:off x="7781646" y="6370532"/>
            <a:ext cx="321292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700" dirty="0">
                <a:solidFill>
                  <a:schemeClr val="bg1">
                    <a:lumMod val="75000"/>
                  </a:schemeClr>
                </a:solidFill>
              </a:rPr>
              <a:t>Ganin, Y., &amp; Lempitsky, V. (2015, June). Unsupervised domain adaptation by backpropagation. In International conference on machine learning (pp. 1180-1189). PMLR.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776EBE-53FA-3090-3B87-651F328EA957}"/>
              </a:ext>
            </a:extLst>
          </p:cNvPr>
          <p:cNvSpPr txBox="1"/>
          <p:nvPr/>
        </p:nvSpPr>
        <p:spPr>
          <a:xfrm>
            <a:off x="263579" y="1137647"/>
            <a:ext cx="419698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500" b="1" dirty="0"/>
              <a:t>DANN (Domain Adversarial Neural Network)</a:t>
            </a:r>
          </a:p>
        </p:txBody>
      </p:sp>
      <p:sp>
        <p:nvSpPr>
          <p:cNvPr id="33" name="Google Shape;80;p5">
            <a:extLst>
              <a:ext uri="{FF2B5EF4-FFF2-40B4-BE49-F238E27FC236}">
                <a16:creationId xmlns:a16="http://schemas.microsoft.com/office/drawing/2014/main" id="{6BE1FE79-A446-16EB-609E-6101D1350DA7}"/>
              </a:ext>
            </a:extLst>
          </p:cNvPr>
          <p:cNvSpPr txBox="1"/>
          <p:nvPr/>
        </p:nvSpPr>
        <p:spPr>
          <a:xfrm>
            <a:off x="801316" y="4183181"/>
            <a:ext cx="10589365" cy="1084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Virtual Metrology Model Initialization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400" dirty="0" err="1"/>
              <a:t>역전파</a:t>
            </a:r>
            <a:r>
              <a:rPr lang="ko-KR" altLang="en-US" sz="1400" dirty="0"/>
              <a:t> 기반 학습 중에 기울기에 특정 음의 상수를 곱하는 기울기 반전 레이어를 통해 특징 추출기에 연결된 도메인 분류기</a:t>
            </a:r>
            <a:r>
              <a:rPr lang="en-US" altLang="ko-KR" sz="1400" dirty="0"/>
              <a:t>(</a:t>
            </a:r>
            <a:r>
              <a:rPr lang="ko-KR" altLang="en-US" sz="1400" dirty="0"/>
              <a:t>빨간색</a:t>
            </a:r>
            <a:r>
              <a:rPr lang="en-US" altLang="ko-KR" sz="1400" dirty="0"/>
              <a:t>)</a:t>
            </a:r>
            <a:r>
              <a:rPr lang="ko-KR" altLang="en-US" sz="1400" dirty="0" err="1"/>
              <a:t>를</a:t>
            </a:r>
            <a:r>
              <a:rPr lang="ko-KR" altLang="en-US" sz="1400" dirty="0"/>
              <a:t> 추가함으로써 이루어짐</a:t>
            </a:r>
            <a:endParaRPr lang="en-GB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9180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18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Model</a:t>
            </a:r>
            <a:r>
              <a:rPr lang="en-GB" altLang="ko-KR" dirty="0"/>
              <a:t> </a:t>
            </a:r>
            <a:r>
              <a:rPr lang="en-US" altLang="ko-KR" dirty="0"/>
              <a:t>Initialization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7776EBE-53FA-3090-3B87-651F328EA957}"/>
              </a:ext>
            </a:extLst>
          </p:cNvPr>
          <p:cNvSpPr txBox="1"/>
          <p:nvPr/>
        </p:nvSpPr>
        <p:spPr>
          <a:xfrm>
            <a:off x="263579" y="1137647"/>
            <a:ext cx="15648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500" b="1" dirty="0"/>
              <a:t>DANN 보충설명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BC32FA-9FB1-7196-84B6-1CBF5FD1C47B}"/>
              </a:ext>
            </a:extLst>
          </p:cNvPr>
          <p:cNvSpPr txBox="1"/>
          <p:nvPr/>
        </p:nvSpPr>
        <p:spPr>
          <a:xfrm>
            <a:off x="595120" y="1560143"/>
            <a:ext cx="16594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ex) </a:t>
            </a:r>
            <a:r>
              <a:rPr lang="en-GB" dirty="0" err="1"/>
              <a:t>이진</a:t>
            </a:r>
            <a:r>
              <a:rPr lang="en-GB" dirty="0"/>
              <a:t> </a:t>
            </a:r>
            <a:r>
              <a:rPr lang="en-GB" dirty="0" err="1"/>
              <a:t>분류</a:t>
            </a:r>
            <a:r>
              <a:rPr lang="en-GB" dirty="0"/>
              <a:t> </a:t>
            </a:r>
            <a:r>
              <a:rPr lang="en-GB" dirty="0" err="1"/>
              <a:t>문제</a:t>
            </a:r>
            <a:endParaRPr lang="en-KR" dirty="0"/>
          </a:p>
        </p:txBody>
      </p:sp>
      <p:pic>
        <p:nvPicPr>
          <p:cNvPr id="5" name="Picture 4" descr="A diagram of a source domain&#10;&#10;Description automatically generated with low confidence">
            <a:extLst>
              <a:ext uri="{FF2B5EF4-FFF2-40B4-BE49-F238E27FC236}">
                <a16:creationId xmlns:a16="http://schemas.microsoft.com/office/drawing/2014/main" id="{4A7CA679-1205-55FC-0AB3-BE3C1E913C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431" y="2258093"/>
            <a:ext cx="3359150" cy="2641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171BDE-E224-D971-CEFF-AF9E023B49CD}"/>
              </a:ext>
            </a:extLst>
          </p:cNvPr>
          <p:cNvSpPr txBox="1"/>
          <p:nvPr/>
        </p:nvSpPr>
        <p:spPr>
          <a:xfrm>
            <a:off x="1014085" y="5089215"/>
            <a:ext cx="498784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b="1" dirty="0"/>
              <a:t>빨간색 선 </a:t>
            </a:r>
            <a:r>
              <a:rPr lang="en-US" altLang="ko-KR" dirty="0"/>
              <a:t>: Source Domain</a:t>
            </a:r>
            <a:r>
              <a:rPr lang="ko-KR" altLang="en-US" dirty="0"/>
              <a:t>에서 나온 데이터를 활용하여 구한 </a:t>
            </a:r>
            <a:r>
              <a:rPr lang="en-US" altLang="ko-KR" dirty="0"/>
              <a:t>Decision boundary</a:t>
            </a:r>
          </a:p>
          <a:p>
            <a:endParaRPr lang="en-US" dirty="0"/>
          </a:p>
          <a:p>
            <a:r>
              <a:rPr lang="en-US" b="1" dirty="0" err="1"/>
              <a:t>문제점</a:t>
            </a:r>
            <a:r>
              <a:rPr 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해당 </a:t>
            </a:r>
            <a:r>
              <a:rPr lang="en-US" altLang="ko-KR" dirty="0"/>
              <a:t>Boundary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GB" altLang="ko-KR" dirty="0"/>
              <a:t>Target Domain</a:t>
            </a:r>
            <a:r>
              <a:rPr lang="ko-KR" altLang="en-US" dirty="0"/>
              <a:t>에 적용하기 어려움</a:t>
            </a:r>
            <a:r>
              <a:rPr lang="en-US" altLang="ko-KR" dirty="0"/>
              <a:t> </a:t>
            </a:r>
            <a:r>
              <a:rPr lang="en-GB" altLang="ko-KR" dirty="0"/>
              <a:t>(Domain-shift)</a:t>
            </a:r>
            <a:endParaRPr lang="en-KR" dirty="0"/>
          </a:p>
        </p:txBody>
      </p:sp>
      <p:pic>
        <p:nvPicPr>
          <p:cNvPr id="9" name="Picture 8" descr="A picture containing line, circle, diagram, screenshot&#10;&#10;Description automatically generated">
            <a:extLst>
              <a:ext uri="{FF2B5EF4-FFF2-40B4-BE49-F238E27FC236}">
                <a16:creationId xmlns:a16="http://schemas.microsoft.com/office/drawing/2014/main" id="{F79C3CCD-693F-B894-1CDB-5612710FB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4421" y="2258093"/>
            <a:ext cx="3333591" cy="2641600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84863E63-5D23-08AF-E6DD-61E1326B3E06}"/>
              </a:ext>
            </a:extLst>
          </p:cNvPr>
          <p:cNvSpPr/>
          <p:nvPr/>
        </p:nvSpPr>
        <p:spPr>
          <a:xfrm>
            <a:off x="5714104" y="3429000"/>
            <a:ext cx="763793" cy="344245"/>
          </a:xfrm>
          <a:prstGeom prst="rightArrow">
            <a:avLst/>
          </a:prstGeom>
          <a:solidFill>
            <a:srgbClr val="3B79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508127-7F7E-22AB-FFE5-DB70643F46E0}"/>
              </a:ext>
            </a:extLst>
          </p:cNvPr>
          <p:cNvSpPr txBox="1"/>
          <p:nvPr/>
        </p:nvSpPr>
        <p:spPr>
          <a:xfrm>
            <a:off x="7105123" y="5412380"/>
            <a:ext cx="3132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/>
              <a:t>DANN이</a:t>
            </a:r>
            <a:r>
              <a:rPr lang="en-GB" b="1" dirty="0"/>
              <a:t> </a:t>
            </a:r>
            <a:r>
              <a:rPr lang="en-GB" b="1" dirty="0" err="1"/>
              <a:t>최종적으로</a:t>
            </a:r>
            <a:r>
              <a:rPr lang="en-GB" b="1" dirty="0"/>
              <a:t> </a:t>
            </a:r>
            <a:r>
              <a:rPr lang="en-GB" b="1" dirty="0" err="1"/>
              <a:t>하고자</a:t>
            </a:r>
            <a:r>
              <a:rPr lang="en-GB" b="1" dirty="0"/>
              <a:t> </a:t>
            </a:r>
            <a:r>
              <a:rPr lang="en-GB" b="1" dirty="0" err="1"/>
              <a:t>하는</a:t>
            </a:r>
            <a:r>
              <a:rPr lang="en-GB" b="1" dirty="0"/>
              <a:t> </a:t>
            </a:r>
            <a:r>
              <a:rPr lang="en-GB" b="1" dirty="0" err="1"/>
              <a:t>것</a:t>
            </a:r>
            <a:endParaRPr lang="en-GB" b="1" dirty="0"/>
          </a:p>
          <a:p>
            <a:pPr algn="ctr"/>
            <a:r>
              <a:rPr lang="en-US" altLang="ko-KR" b="1" dirty="0"/>
              <a:t>(</a:t>
            </a:r>
            <a:r>
              <a:rPr lang="en-GB" altLang="ko-KR" b="1" dirty="0"/>
              <a:t>Domain</a:t>
            </a:r>
            <a:r>
              <a:rPr lang="en-US" altLang="ko-KR" b="1" dirty="0"/>
              <a:t>-</a:t>
            </a:r>
            <a:r>
              <a:rPr lang="en-GB" altLang="ko-KR" b="1" dirty="0"/>
              <a:t>shift</a:t>
            </a:r>
            <a:r>
              <a:rPr lang="en-US" altLang="ko-KR" b="1" dirty="0"/>
              <a:t> </a:t>
            </a:r>
            <a:r>
              <a:rPr lang="ko-KR" altLang="en-US" b="1" dirty="0"/>
              <a:t>현상 해결</a:t>
            </a:r>
            <a:r>
              <a:rPr lang="en-US" altLang="ko-KR" b="1" dirty="0"/>
              <a:t>)</a:t>
            </a:r>
            <a:endParaRPr lang="en-KR" dirty="0"/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CE63E4BC-FF63-6490-5D98-EF9BF81B526C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19936" y="2894314"/>
            <a:ext cx="1069093" cy="688769"/>
          </a:xfrm>
          <a:prstGeom prst="curvedConnector3">
            <a:avLst>
              <a:gd name="adj1" fmla="val -74408"/>
            </a:avLst>
          </a:prstGeom>
          <a:ln w="57150">
            <a:solidFill>
              <a:schemeClr val="accent5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78173C4-C1B3-5AA2-480B-94CA10F444B9}"/>
              </a:ext>
            </a:extLst>
          </p:cNvPr>
          <p:cNvSpPr txBox="1"/>
          <p:nvPr/>
        </p:nvSpPr>
        <p:spPr>
          <a:xfrm>
            <a:off x="3309914" y="1560143"/>
            <a:ext cx="1289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/>
              <a:t>Domain Shift</a:t>
            </a:r>
          </a:p>
        </p:txBody>
      </p:sp>
      <p:pic>
        <p:nvPicPr>
          <p:cNvPr id="9218" name="Picture 2" descr="사진설명">
            <a:extLst>
              <a:ext uri="{FF2B5EF4-FFF2-40B4-BE49-F238E27FC236}">
                <a16:creationId xmlns:a16="http://schemas.microsoft.com/office/drawing/2014/main" id="{363523B5-C7E5-A3F3-619E-956B48DFF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590" y="246268"/>
            <a:ext cx="1953020" cy="1303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4AB502F-0FB7-A1F1-268A-3778172035FD}"/>
              </a:ext>
            </a:extLst>
          </p:cNvPr>
          <p:cNvSpPr txBox="1"/>
          <p:nvPr/>
        </p:nvSpPr>
        <p:spPr>
          <a:xfrm>
            <a:off x="6414925" y="1867920"/>
            <a:ext cx="14189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Source Domain</a:t>
            </a:r>
          </a:p>
        </p:txBody>
      </p:sp>
      <p:pic>
        <p:nvPicPr>
          <p:cNvPr id="9222" name="Picture 6" descr="개 골든 리트리버 수채화 그림 사랑스러운 강아지 동물 흰색 배경에 고립 현실적인 귀여운 강아지 초상화 벡터 일러스트 레이 션 |  프리미엄 벡터">
            <a:extLst>
              <a:ext uri="{FF2B5EF4-FFF2-40B4-BE49-F238E27FC236}">
                <a16:creationId xmlns:a16="http://schemas.microsoft.com/office/drawing/2014/main" id="{8C363ADC-D22E-0935-96D8-DDCBF982F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1828" y="319654"/>
            <a:ext cx="1359073" cy="135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34B79EE-DE1F-485C-9DC3-ADE3C515C70F}"/>
              </a:ext>
            </a:extLst>
          </p:cNvPr>
          <p:cNvSpPr txBox="1"/>
          <p:nvPr/>
        </p:nvSpPr>
        <p:spPr>
          <a:xfrm>
            <a:off x="10237308" y="1693972"/>
            <a:ext cx="13676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Target Domain</a:t>
            </a:r>
          </a:p>
        </p:txBody>
      </p:sp>
      <p:pic>
        <p:nvPicPr>
          <p:cNvPr id="9224" name="Picture 8" descr="잉글리시크림 닥스훈트">
            <a:extLst>
              <a:ext uri="{FF2B5EF4-FFF2-40B4-BE49-F238E27FC236}">
                <a16:creationId xmlns:a16="http://schemas.microsoft.com/office/drawing/2014/main" id="{5E7904E4-7B3D-54ED-FFCB-5CC650963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2281" y="466450"/>
            <a:ext cx="1182133" cy="1290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8" name="Picture 12" descr="무료 벡터 | {{제목}}">
            <a:extLst>
              <a:ext uri="{FF2B5EF4-FFF2-40B4-BE49-F238E27FC236}">
                <a16:creationId xmlns:a16="http://schemas.microsoft.com/office/drawing/2014/main" id="{CE93CDF0-F41D-F9E0-21EF-1A350EFCB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072" y="443336"/>
            <a:ext cx="1361104" cy="95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890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19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Model</a:t>
            </a:r>
            <a:r>
              <a:rPr lang="en-GB" altLang="ko-KR" dirty="0"/>
              <a:t> </a:t>
            </a:r>
            <a:r>
              <a:rPr lang="en-US" altLang="ko-KR" dirty="0"/>
              <a:t>Initialization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7776EBE-53FA-3090-3B87-651F328EA957}"/>
              </a:ext>
            </a:extLst>
          </p:cNvPr>
          <p:cNvSpPr txBox="1"/>
          <p:nvPr/>
        </p:nvSpPr>
        <p:spPr>
          <a:xfrm>
            <a:off x="263579" y="1137647"/>
            <a:ext cx="15648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500" b="1" dirty="0"/>
              <a:t>DANN 보충설명</a:t>
            </a:r>
          </a:p>
        </p:txBody>
      </p:sp>
      <p:pic>
        <p:nvPicPr>
          <p:cNvPr id="4" name="Picture 3" descr="A picture containing text, screenshot, diagram, rectangle&#10;&#10;Description automatically generated">
            <a:extLst>
              <a:ext uri="{FF2B5EF4-FFF2-40B4-BE49-F238E27FC236}">
                <a16:creationId xmlns:a16="http://schemas.microsoft.com/office/drawing/2014/main" id="{DD1D4070-B77F-73D2-594C-8FC8726344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69" y="1935125"/>
            <a:ext cx="4664677" cy="3503484"/>
          </a:xfrm>
          <a:prstGeom prst="rect">
            <a:avLst/>
          </a:prstGeom>
        </p:spPr>
      </p:pic>
      <p:sp>
        <p:nvSpPr>
          <p:cNvPr id="7" name="Google Shape;80;p5">
            <a:extLst>
              <a:ext uri="{FF2B5EF4-FFF2-40B4-BE49-F238E27FC236}">
                <a16:creationId xmlns:a16="http://schemas.microsoft.com/office/drawing/2014/main" id="{EF91A965-AFA4-583C-0153-5599B675A6B6}"/>
              </a:ext>
            </a:extLst>
          </p:cNvPr>
          <p:cNvSpPr txBox="1"/>
          <p:nvPr/>
        </p:nvSpPr>
        <p:spPr>
          <a:xfrm>
            <a:off x="5835155" y="1390104"/>
            <a:ext cx="6121387" cy="4593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Feature representation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Source / Target 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이 같은 성질을 갖도록 변환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lang="en-US" altLang="ko-KR" sz="1500" b="1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Task Classifier</a:t>
            </a:r>
            <a:r>
              <a:rPr lang="en-US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(Regressor)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목표로 하는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Task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Source Domain Data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라벨이 있는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로 학습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GB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Domain</a:t>
            </a:r>
            <a:r>
              <a:rPr lang="en-US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Classifier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어떤 도메인인지 분류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Source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/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Target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필요성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 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한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 나온 것처럼 변형하기 위해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Source / Target Data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로 모두 학습</a:t>
            </a:r>
            <a:endParaRPr lang="en-GB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Source / Target 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구분을 잘 못하면 성능이 좋다는 의미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-&gt; Domain Classifier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Loss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가 커지는 방향으로 학습해야 함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3683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>
            <a:spLocks noGrp="1"/>
          </p:cNvSpPr>
          <p:nvPr>
            <p:ph type="title"/>
          </p:nvPr>
        </p:nvSpPr>
        <p:spPr>
          <a:xfrm>
            <a:off x="1777110" y="4201795"/>
            <a:ext cx="4872355" cy="62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4000"/>
              <a:t>Contents</a:t>
            </a:r>
            <a:endParaRPr sz="4000"/>
          </a:p>
        </p:txBody>
      </p:sp>
      <p:pic>
        <p:nvPicPr>
          <p:cNvPr id="59" name="Google Shape;59;p2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20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Model</a:t>
            </a:r>
            <a:r>
              <a:rPr lang="en-GB" altLang="ko-KR" dirty="0"/>
              <a:t> </a:t>
            </a:r>
            <a:r>
              <a:rPr lang="en-US" altLang="ko-KR" dirty="0"/>
              <a:t>Initialization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text, font, line, diagram&#10;&#10;Description automatically generated">
            <a:extLst>
              <a:ext uri="{FF2B5EF4-FFF2-40B4-BE49-F238E27FC236}">
                <a16:creationId xmlns:a16="http://schemas.microsoft.com/office/drawing/2014/main" id="{1C3417FA-9489-25F7-D555-944BDD3C3E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8590" y="1316941"/>
            <a:ext cx="6614820" cy="23335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BC7404-2FC5-9DF2-1283-21A3DB5EB1DF}"/>
              </a:ext>
            </a:extLst>
          </p:cNvPr>
          <p:cNvSpPr txBox="1"/>
          <p:nvPr/>
        </p:nvSpPr>
        <p:spPr>
          <a:xfrm>
            <a:off x="2042555" y="2594594"/>
            <a:ext cx="34355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/>
              <a:t>도메인에 불변하는 특징을 추출하고자 함</a:t>
            </a:r>
          </a:p>
        </p:txBody>
      </p:sp>
      <p:pic>
        <p:nvPicPr>
          <p:cNvPr id="8" name="Picture 7" descr="A picture containing font, text, white, handwriting&#10;&#10;Description automatically generated">
            <a:extLst>
              <a:ext uri="{FF2B5EF4-FFF2-40B4-BE49-F238E27FC236}">
                <a16:creationId xmlns:a16="http://schemas.microsoft.com/office/drawing/2014/main" id="{89E24CED-244B-BBDB-D218-849FC6C8BD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5925" y="4084229"/>
            <a:ext cx="3863850" cy="8596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55E0D1-BA1D-A227-8057-15E604124CF5}"/>
              </a:ext>
            </a:extLst>
          </p:cNvPr>
          <p:cNvSpPr txBox="1"/>
          <p:nvPr/>
        </p:nvSpPr>
        <p:spPr>
          <a:xfrm>
            <a:off x="2010448" y="4356266"/>
            <a:ext cx="2874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손실함수</a:t>
            </a:r>
            <a:r>
              <a:rPr lang="en-US" altLang="ko-KR" b="1" dirty="0"/>
              <a:t>1 : Mean</a:t>
            </a:r>
            <a:r>
              <a:rPr lang="en-KR" altLang="ko-KR" b="1" dirty="0"/>
              <a:t> </a:t>
            </a:r>
            <a:r>
              <a:rPr lang="en-US" altLang="ko-KR" b="1" dirty="0"/>
              <a:t>Squared Error</a:t>
            </a:r>
            <a:endParaRPr lang="en-KR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7FFF53-BB8E-747B-829A-447171017FDB}"/>
              </a:ext>
            </a:extLst>
          </p:cNvPr>
          <p:cNvSpPr txBox="1"/>
          <p:nvPr/>
        </p:nvSpPr>
        <p:spPr>
          <a:xfrm>
            <a:off x="2010447" y="5423066"/>
            <a:ext cx="30027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손실함수</a:t>
            </a:r>
            <a:r>
              <a:rPr lang="en-US" altLang="ko-KR" b="1" dirty="0"/>
              <a:t>2 : </a:t>
            </a:r>
            <a:r>
              <a:rPr lang="en-GB" altLang="ko-KR" b="1" dirty="0"/>
              <a:t>Binary Cross Entropy</a:t>
            </a:r>
            <a:endParaRPr lang="en-KR" b="1" dirty="0"/>
          </a:p>
        </p:txBody>
      </p:sp>
      <p:pic>
        <p:nvPicPr>
          <p:cNvPr id="14" name="Picture 13" descr="A picture containing text, font, handwriting, white&#10;&#10;Description automatically generated">
            <a:extLst>
              <a:ext uri="{FF2B5EF4-FFF2-40B4-BE49-F238E27FC236}">
                <a16:creationId xmlns:a16="http://schemas.microsoft.com/office/drawing/2014/main" id="{796CF53A-56DE-0AA6-88F6-48694E5539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5925" y="4939995"/>
            <a:ext cx="4207485" cy="147575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CE3D72-F4D3-14E7-5640-8FCA2FC97171}"/>
              </a:ext>
            </a:extLst>
          </p:cNvPr>
          <p:cNvSpPr/>
          <p:nvPr/>
        </p:nvSpPr>
        <p:spPr>
          <a:xfrm>
            <a:off x="6296627" y="2594594"/>
            <a:ext cx="1695467" cy="69487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3DF8E2-CF27-227F-07B4-FF300B1D6D5D}"/>
              </a:ext>
            </a:extLst>
          </p:cNvPr>
          <p:cNvSpPr/>
          <p:nvPr/>
        </p:nvSpPr>
        <p:spPr>
          <a:xfrm>
            <a:off x="2010447" y="5229518"/>
            <a:ext cx="3002745" cy="69487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6CEA89-99DA-65AB-3A68-1657F03B31C8}"/>
              </a:ext>
            </a:extLst>
          </p:cNvPr>
          <p:cNvSpPr/>
          <p:nvPr/>
        </p:nvSpPr>
        <p:spPr>
          <a:xfrm>
            <a:off x="6296626" y="1610200"/>
            <a:ext cx="1695467" cy="694871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4F217A-60BA-0C90-BA13-6C92235B65C0}"/>
              </a:ext>
            </a:extLst>
          </p:cNvPr>
          <p:cNvSpPr/>
          <p:nvPr/>
        </p:nvSpPr>
        <p:spPr>
          <a:xfrm>
            <a:off x="1884171" y="4162717"/>
            <a:ext cx="3031362" cy="694871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898C5E-55E2-245A-9B58-B0B06D3E4C32}"/>
              </a:ext>
            </a:extLst>
          </p:cNvPr>
          <p:cNvSpPr txBox="1"/>
          <p:nvPr/>
        </p:nvSpPr>
        <p:spPr>
          <a:xfrm>
            <a:off x="9403410" y="5416264"/>
            <a:ext cx="10005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 : Source</a:t>
            </a:r>
          </a:p>
          <a:p>
            <a:r>
              <a:rPr lang="en-US" dirty="0"/>
              <a:t>1 : Target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502097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21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Model</a:t>
            </a:r>
            <a:r>
              <a:rPr lang="en-GB" altLang="ko-KR" dirty="0"/>
              <a:t> </a:t>
            </a:r>
            <a:r>
              <a:rPr lang="en-US" altLang="ko-KR" dirty="0"/>
              <a:t>Initialization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CD2836D8-E435-892C-C845-47107E2662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38" y="1101591"/>
            <a:ext cx="6094419" cy="508760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9D575DA-E2D7-5F89-26BB-21B3EAF776E1}"/>
              </a:ext>
            </a:extLst>
          </p:cNvPr>
          <p:cNvSpPr/>
          <p:nvPr/>
        </p:nvSpPr>
        <p:spPr>
          <a:xfrm>
            <a:off x="822915" y="2950525"/>
            <a:ext cx="5019745" cy="32706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A2EBF5-CD68-A05F-DCB3-6D2396127C05}"/>
              </a:ext>
            </a:extLst>
          </p:cNvPr>
          <p:cNvSpPr txBox="1"/>
          <p:nvPr/>
        </p:nvSpPr>
        <p:spPr>
          <a:xfrm>
            <a:off x="6588391" y="2198845"/>
            <a:ext cx="523988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/>
              <a:t>학습과정</a:t>
            </a:r>
            <a:endParaRPr lang="en-GB" b="1" dirty="0"/>
          </a:p>
          <a:p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Ls − </a:t>
            </a:r>
            <a:r>
              <a:rPr lang="el-GR" dirty="0"/>
              <a:t>λ</a:t>
            </a:r>
            <a:r>
              <a:rPr lang="en-GB" dirty="0" err="1"/>
              <a:t>Ld</a:t>
            </a:r>
            <a:r>
              <a:rPr lang="en-US" altLang="ko-KR" dirty="0"/>
              <a:t>, </a:t>
            </a:r>
            <a:r>
              <a:rPr lang="en-GB" altLang="ko-KR" dirty="0" err="1"/>
              <a:t>Ld</a:t>
            </a:r>
            <a:r>
              <a:rPr lang="en-GB" altLang="ko-KR" dirty="0"/>
              <a:t>,</a:t>
            </a:r>
            <a:r>
              <a:rPr lang="en-US" altLang="ko-KR" dirty="0"/>
              <a:t> </a:t>
            </a:r>
            <a:r>
              <a:rPr lang="en-GB" altLang="ko-KR" dirty="0"/>
              <a:t>Ls</a:t>
            </a:r>
            <a:r>
              <a:rPr lang="ko-KR" altLang="en-US" dirty="0"/>
              <a:t>가 최소화 되게끔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l-GR" dirty="0"/>
              <a:t>λ</a:t>
            </a:r>
            <a:r>
              <a:rPr lang="en-GB" dirty="0"/>
              <a:t> : Relative Weight of the two classes</a:t>
            </a:r>
          </a:p>
          <a:p>
            <a:pPr marL="285750" indent="-285750">
              <a:buFontTx/>
              <a:buChar char="-"/>
            </a:pPr>
            <a:r>
              <a:rPr lang="en-GB" dirty="0"/>
              <a:t>− </a:t>
            </a:r>
            <a:r>
              <a:rPr lang="el-GR" dirty="0"/>
              <a:t>λ</a:t>
            </a:r>
            <a:r>
              <a:rPr lang="en-GB" dirty="0" err="1"/>
              <a:t>Ld</a:t>
            </a:r>
            <a:r>
              <a:rPr lang="en-GB" dirty="0"/>
              <a:t> : </a:t>
            </a:r>
            <a:r>
              <a:rPr lang="en-GB" dirty="0" err="1"/>
              <a:t>h가</a:t>
            </a:r>
            <a:r>
              <a:rPr lang="en-GB" dirty="0"/>
              <a:t> equipment </a:t>
            </a:r>
            <a:r>
              <a:rPr lang="en-GB" dirty="0" err="1"/>
              <a:t>classification의</a:t>
            </a:r>
            <a:r>
              <a:rPr lang="en-GB" dirty="0"/>
              <a:t> </a:t>
            </a:r>
            <a:r>
              <a:rPr lang="en-GB" dirty="0" err="1"/>
              <a:t>손실을</a:t>
            </a:r>
            <a:r>
              <a:rPr lang="en-GB" dirty="0"/>
              <a:t> </a:t>
            </a:r>
            <a:r>
              <a:rPr lang="en-GB" dirty="0" err="1"/>
              <a:t>증가시키는</a:t>
            </a:r>
            <a:r>
              <a:rPr lang="en-GB" dirty="0"/>
              <a:t> </a:t>
            </a:r>
            <a:r>
              <a:rPr lang="en-GB" dirty="0" err="1"/>
              <a:t>방향으로</a:t>
            </a:r>
            <a:r>
              <a:rPr lang="en-GB" dirty="0"/>
              <a:t> </a:t>
            </a:r>
            <a:r>
              <a:rPr lang="en-GB" dirty="0" err="1"/>
              <a:t>훈련</a:t>
            </a:r>
            <a:r>
              <a:rPr lang="en-GB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도메인</a:t>
            </a:r>
            <a:r>
              <a:rPr lang="en-US" altLang="ko-KR" dirty="0"/>
              <a:t> </a:t>
            </a:r>
            <a:r>
              <a:rPr lang="ko-KR" altLang="en-US" dirty="0"/>
              <a:t>구분을 잘 못하도록</a:t>
            </a:r>
            <a:r>
              <a:rPr lang="en-US" altLang="ko-KR" dirty="0"/>
              <a:t>) -&gt; minus(-)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GB" altLang="ko-KR" dirty="0"/>
              <a:t>minimize </a:t>
            </a:r>
            <a:r>
              <a:rPr lang="ko-KR" altLang="en-US" dirty="0"/>
              <a:t>하면 증가됨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b="1" dirty="0" err="1"/>
              <a:t>최종</a:t>
            </a:r>
            <a:r>
              <a:rPr lang="en-US" b="1" dirty="0"/>
              <a:t> VM Model</a:t>
            </a:r>
          </a:p>
          <a:p>
            <a:endParaRPr lang="en-US" b="1" dirty="0"/>
          </a:p>
          <a:p>
            <a:pPr marL="285750" indent="-285750">
              <a:buFontTx/>
              <a:buChar char="-"/>
            </a:pPr>
            <a:r>
              <a:rPr lang="en-US" dirty="0"/>
              <a:t>h(Feature Extractor), g(Predictor)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장비</a:t>
            </a:r>
            <a:r>
              <a:rPr lang="en-US" altLang="ko-KR" dirty="0"/>
              <a:t>(</a:t>
            </a:r>
            <a:r>
              <a:rPr lang="ko-KR" altLang="en-US" dirty="0"/>
              <a:t>도메인</a:t>
            </a:r>
            <a:r>
              <a:rPr lang="en-US" altLang="ko-KR" dirty="0"/>
              <a:t>)</a:t>
            </a:r>
            <a:r>
              <a:rPr lang="ko-KR" altLang="en-US" dirty="0"/>
              <a:t>에 불변하는 특징추출</a:t>
            </a:r>
            <a:r>
              <a:rPr lang="en-KR" altLang="ko-KR" dirty="0"/>
              <a:t> (</a:t>
            </a:r>
            <a:r>
              <a:rPr lang="en-GB" altLang="ko-KR" dirty="0"/>
              <a:t>Domain</a:t>
            </a:r>
            <a:r>
              <a:rPr lang="en-US" altLang="ko-KR" dirty="0"/>
              <a:t>-invariant Feature)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F3BC3D-DA08-E802-1E6A-54FDD75DD363}"/>
              </a:ext>
            </a:extLst>
          </p:cNvPr>
          <p:cNvSpPr/>
          <p:nvPr/>
        </p:nvSpPr>
        <p:spPr>
          <a:xfrm>
            <a:off x="7194456" y="2662177"/>
            <a:ext cx="502709" cy="26519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2909E4D-EEC6-BD8F-481A-82C286436E73}"/>
              </a:ext>
            </a:extLst>
          </p:cNvPr>
          <p:cNvSpPr/>
          <p:nvPr/>
        </p:nvSpPr>
        <p:spPr>
          <a:xfrm>
            <a:off x="6943101" y="3080134"/>
            <a:ext cx="502709" cy="26519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589913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22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Model</a:t>
            </a:r>
            <a:r>
              <a:rPr lang="en-GB" altLang="ko-KR" dirty="0"/>
              <a:t> </a:t>
            </a:r>
            <a:r>
              <a:rPr lang="en-US" altLang="ko-KR" dirty="0"/>
              <a:t>Improvement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F33EFA-31FA-AE03-6744-44FC37544ABA}"/>
              </a:ext>
            </a:extLst>
          </p:cNvPr>
          <p:cNvSpPr txBox="1"/>
          <p:nvPr/>
        </p:nvSpPr>
        <p:spPr>
          <a:xfrm>
            <a:off x="263579" y="1137647"/>
            <a:ext cx="162736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500" b="1" dirty="0"/>
              <a:t>Active Learning</a:t>
            </a:r>
          </a:p>
        </p:txBody>
      </p:sp>
      <p:pic>
        <p:nvPicPr>
          <p:cNvPr id="6" name="Picture 5" descr="A picture containing text, screenshot, diagram, cartoon&#10;&#10;Description automatically generated">
            <a:extLst>
              <a:ext uri="{FF2B5EF4-FFF2-40B4-BE49-F238E27FC236}">
                <a16:creationId xmlns:a16="http://schemas.microsoft.com/office/drawing/2014/main" id="{C79ACB2E-1E96-6BB6-6523-B525952D3D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354" y="1137647"/>
            <a:ext cx="6066545" cy="309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8CC954-9F2C-1F99-918D-23179DC93FAA}"/>
              </a:ext>
            </a:extLst>
          </p:cNvPr>
          <p:cNvSpPr txBox="1"/>
          <p:nvPr/>
        </p:nvSpPr>
        <p:spPr>
          <a:xfrm>
            <a:off x="613459" y="4294207"/>
            <a:ext cx="112148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GB" altLang="ko-KR" dirty="0"/>
              <a:t>UDA</a:t>
            </a:r>
            <a:r>
              <a:rPr lang="ko-KR" altLang="en-US" dirty="0" err="1"/>
              <a:t>를</a:t>
            </a:r>
            <a:r>
              <a:rPr lang="ko-KR" altLang="en-US" dirty="0"/>
              <a:t> 활용한 </a:t>
            </a:r>
            <a:r>
              <a:rPr lang="en-GB" altLang="ko-KR" dirty="0"/>
              <a:t>VM model</a:t>
            </a:r>
            <a:r>
              <a:rPr lang="ko-KR" altLang="en-US" dirty="0"/>
              <a:t>은 초반부터 안정적인 </a:t>
            </a:r>
            <a:r>
              <a:rPr lang="en-GB" altLang="ko-KR" dirty="0"/>
              <a:t>Data(Wafer) Selection</a:t>
            </a:r>
            <a:r>
              <a:rPr lang="ko-KR" altLang="en-US" dirty="0"/>
              <a:t>을 가능하게 함</a:t>
            </a:r>
            <a:endParaRPr lang="en-GB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GB" dirty="0"/>
              <a:t>Active Learning </a:t>
            </a:r>
            <a:r>
              <a:rPr lang="ko-KR" altLang="en-US" dirty="0"/>
              <a:t>과정 </a:t>
            </a:r>
            <a:r>
              <a:rPr lang="en-US" altLang="ko-KR" dirty="0"/>
              <a:t>: Query Selection -&gt; Query Labelling -&gt; Model Updating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pic>
        <p:nvPicPr>
          <p:cNvPr id="10" name="Picture 9" descr="A picture containing font, text, white, handwriting&#10;&#10;Description automatically generated">
            <a:extLst>
              <a:ext uri="{FF2B5EF4-FFF2-40B4-BE49-F238E27FC236}">
                <a16:creationId xmlns:a16="http://schemas.microsoft.com/office/drawing/2014/main" id="{36F29381-7F5D-9D79-76A4-2807F426C1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086" y="5270957"/>
            <a:ext cx="3509058" cy="834261"/>
          </a:xfrm>
          <a:prstGeom prst="rect">
            <a:avLst/>
          </a:prstGeom>
        </p:spPr>
      </p:pic>
      <p:pic>
        <p:nvPicPr>
          <p:cNvPr id="12" name="Picture 11" descr="A picture containing font, text, calligraphy, white&#10;&#10;Description automatically generated">
            <a:extLst>
              <a:ext uri="{FF2B5EF4-FFF2-40B4-BE49-F238E27FC236}">
                <a16:creationId xmlns:a16="http://schemas.microsoft.com/office/drawing/2014/main" id="{7F3DC11C-8FF9-DAF3-19B3-5C5ADE557A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6266" y="5437981"/>
            <a:ext cx="1919468" cy="484114"/>
          </a:xfrm>
          <a:prstGeom prst="rect">
            <a:avLst/>
          </a:prstGeom>
        </p:spPr>
      </p:pic>
      <p:pic>
        <p:nvPicPr>
          <p:cNvPr id="14" name="Picture 13" descr="A picture containing font, text, handwriting, white&#10;&#10;Description automatically generated">
            <a:extLst>
              <a:ext uri="{FF2B5EF4-FFF2-40B4-BE49-F238E27FC236}">
                <a16:creationId xmlns:a16="http://schemas.microsoft.com/office/drawing/2014/main" id="{7D711470-CB25-F387-D8E9-B03151A8B9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1828" y="5303222"/>
            <a:ext cx="3066086" cy="7687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AF87E4-83B2-6CE8-DC39-68195EBF0977}"/>
              </a:ext>
            </a:extLst>
          </p:cNvPr>
          <p:cNvSpPr txBox="1"/>
          <p:nvPr/>
        </p:nvSpPr>
        <p:spPr>
          <a:xfrm>
            <a:off x="9195494" y="6217845"/>
            <a:ext cx="1298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Model Update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E7A75D-5331-EEA5-BF75-FB84CCC41234}"/>
              </a:ext>
            </a:extLst>
          </p:cNvPr>
          <p:cNvSpPr txBox="1"/>
          <p:nvPr/>
        </p:nvSpPr>
        <p:spPr>
          <a:xfrm>
            <a:off x="4953532" y="6217845"/>
            <a:ext cx="2534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Highest Uncertainty Selection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2F225E-D534-EC01-E56E-E5DED3D8CEC1}"/>
              </a:ext>
            </a:extLst>
          </p:cNvPr>
          <p:cNvSpPr txBox="1"/>
          <p:nvPr/>
        </p:nvSpPr>
        <p:spPr>
          <a:xfrm>
            <a:off x="987945" y="6158648"/>
            <a:ext cx="316133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sz="1000" dirty="0"/>
              <a:t>MC Dropout을 활성화하여 f를 확률적으로 forward passes(T번</a:t>
            </a:r>
            <a:r>
              <a:rPr lang="en-US" altLang="ko-KR" sz="1000" dirty="0"/>
              <a:t>)</a:t>
            </a:r>
            <a:r>
              <a:rPr lang="en-KR" sz="1000" dirty="0"/>
              <a:t>를 통해 동일한 입력에 대해 여러 가지 다른 출력을 얻음 </a:t>
            </a:r>
            <a:r>
              <a:rPr lang="en-US" altLang="ko-KR" sz="1000" dirty="0"/>
              <a:t>-&gt; </a:t>
            </a:r>
            <a:r>
              <a:rPr lang="en-KR" sz="1000" dirty="0"/>
              <a:t>불확실성을 출력의 분산으로 추정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EBC66B94-C10E-724F-6946-D0258E4FF533}"/>
              </a:ext>
            </a:extLst>
          </p:cNvPr>
          <p:cNvSpPr/>
          <p:nvPr/>
        </p:nvSpPr>
        <p:spPr>
          <a:xfrm>
            <a:off x="4501224" y="5515451"/>
            <a:ext cx="434052" cy="344245"/>
          </a:xfrm>
          <a:prstGeom prst="rightArrow">
            <a:avLst/>
          </a:prstGeom>
          <a:solidFill>
            <a:srgbClr val="3B79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83D0C7B7-C2C9-06D0-0DAE-694E725597E0}"/>
              </a:ext>
            </a:extLst>
          </p:cNvPr>
          <p:cNvSpPr/>
          <p:nvPr/>
        </p:nvSpPr>
        <p:spPr>
          <a:xfrm>
            <a:off x="7488200" y="5518357"/>
            <a:ext cx="434052" cy="344245"/>
          </a:xfrm>
          <a:prstGeom prst="rightArrow">
            <a:avLst/>
          </a:prstGeom>
          <a:solidFill>
            <a:srgbClr val="3B79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EE9F37-8FB1-6385-873D-7706AEB5500B}"/>
              </a:ext>
            </a:extLst>
          </p:cNvPr>
          <p:cNvSpPr txBox="1"/>
          <p:nvPr/>
        </p:nvSpPr>
        <p:spPr>
          <a:xfrm>
            <a:off x="7295183" y="5846987"/>
            <a:ext cx="9012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Labelling</a:t>
            </a:r>
          </a:p>
        </p:txBody>
      </p:sp>
    </p:spTree>
    <p:extLst>
      <p:ext uri="{BB962C8B-B14F-4D97-AF65-F5344CB8AC3E}">
        <p14:creationId xmlns:p14="http://schemas.microsoft.com/office/powerpoint/2010/main" val="11372086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 dirty="0"/>
              <a:t>Experiments</a:t>
            </a:r>
            <a:endParaRPr sz="1800" dirty="0"/>
          </a:p>
        </p:txBody>
      </p:sp>
      <p:pic>
        <p:nvPicPr>
          <p:cNvPr id="73" name="Google Shape;73;p4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17035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24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altLang="ko-KR" dirty="0"/>
              <a:t>Data Description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BA6BAA-06BB-B44D-D516-22526B55BFC8}"/>
              </a:ext>
            </a:extLst>
          </p:cNvPr>
          <p:cNvSpPr txBox="1"/>
          <p:nvPr/>
        </p:nvSpPr>
        <p:spPr>
          <a:xfrm>
            <a:off x="415238" y="1597306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EQ1 (Domain 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95DB2C-2037-E786-8D5E-0574D7E19D28}"/>
              </a:ext>
            </a:extLst>
          </p:cNvPr>
          <p:cNvSpPr txBox="1"/>
          <p:nvPr/>
        </p:nvSpPr>
        <p:spPr>
          <a:xfrm>
            <a:off x="6518958" y="1597306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EQ2 (Domain 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82509F-B1BE-9BC3-7AA3-3B66C1AC8D5D}"/>
              </a:ext>
            </a:extLst>
          </p:cNvPr>
          <p:cNvSpPr txBox="1"/>
          <p:nvPr/>
        </p:nvSpPr>
        <p:spPr>
          <a:xfrm>
            <a:off x="415238" y="1092177"/>
            <a:ext cx="24000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/>
              <a:t>Photolithography process</a:t>
            </a: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1A6D1303-E185-0BD1-5FDB-CB8391A87B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831808"/>
              </p:ext>
            </p:extLst>
          </p:nvPr>
        </p:nvGraphicFramePr>
        <p:xfrm>
          <a:off x="775504" y="2310620"/>
          <a:ext cx="4537274" cy="1897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182">
                  <a:extLst>
                    <a:ext uri="{9D8B030D-6E8A-4147-A177-3AD203B41FA5}">
                      <a16:colId xmlns:a16="http://schemas.microsoft.com/office/drawing/2014/main" val="3623738350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378976151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3625712157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2745470236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2500856032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693866546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861187175"/>
                    </a:ext>
                  </a:extLst>
                </a:gridCol>
              </a:tblGrid>
              <a:tr h="379576"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Feature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KR" sz="800" dirty="0"/>
                        <a:t>Feature </a:t>
                      </a:r>
                      <a:r>
                        <a:rPr lang="en-US" altLang="ko-KR" sz="800" dirty="0"/>
                        <a:t>… </a:t>
                      </a:r>
                      <a:r>
                        <a:rPr lang="en-KR" sz="8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Feature 133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039142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451086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61018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016273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07967"/>
                  </a:ext>
                </a:extLst>
              </a:tr>
            </a:tbl>
          </a:graphicData>
        </a:graphic>
      </p:graphicFrame>
      <p:graphicFrame>
        <p:nvGraphicFramePr>
          <p:cNvPr id="17" name="Table 8">
            <a:extLst>
              <a:ext uri="{FF2B5EF4-FFF2-40B4-BE49-F238E27FC236}">
                <a16:creationId xmlns:a16="http://schemas.microsoft.com/office/drawing/2014/main" id="{534FB9C3-DA6D-3601-E8C7-49EE38AB35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041167"/>
              </p:ext>
            </p:extLst>
          </p:nvPr>
        </p:nvGraphicFramePr>
        <p:xfrm>
          <a:off x="6879224" y="2310620"/>
          <a:ext cx="4537274" cy="1897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182">
                  <a:extLst>
                    <a:ext uri="{9D8B030D-6E8A-4147-A177-3AD203B41FA5}">
                      <a16:colId xmlns:a16="http://schemas.microsoft.com/office/drawing/2014/main" val="3623738350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378976151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3625712157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2745470236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2500856032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693866546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861187175"/>
                    </a:ext>
                  </a:extLst>
                </a:gridCol>
              </a:tblGrid>
              <a:tr h="379576"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Feature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KR" sz="800" dirty="0"/>
                        <a:t>Feature </a:t>
                      </a:r>
                      <a:r>
                        <a:rPr lang="en-US" altLang="ko-KR" sz="800" dirty="0"/>
                        <a:t>… </a:t>
                      </a:r>
                      <a:r>
                        <a:rPr lang="en-KR" sz="8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Feature 133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039142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451086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61018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016273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/>
                        <a:t>123</a:t>
                      </a:r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07967"/>
                  </a:ext>
                </a:extLst>
              </a:tr>
            </a:tbl>
          </a:graphicData>
        </a:graphic>
      </p:graphicFrame>
      <p:sp>
        <p:nvSpPr>
          <p:cNvPr id="21" name="Google Shape;80;p5">
            <a:extLst>
              <a:ext uri="{FF2B5EF4-FFF2-40B4-BE49-F238E27FC236}">
                <a16:creationId xmlns:a16="http://schemas.microsoft.com/office/drawing/2014/main" id="{440D9FC4-1883-A94A-5719-BBEC38F6E7B8}"/>
              </a:ext>
            </a:extLst>
          </p:cNvPr>
          <p:cNvSpPr txBox="1"/>
          <p:nvPr/>
        </p:nvSpPr>
        <p:spPr>
          <a:xfrm>
            <a:off x="801317" y="4516724"/>
            <a:ext cx="10589365" cy="113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Dataset</a:t>
            </a:r>
            <a:r>
              <a:rPr lang="en-US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Summary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Input</a:t>
            </a:r>
            <a:r>
              <a:rPr lang="en-US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133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개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Process Measurements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Output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 : 3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개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Metrology Results (Y1, Y2, Y3) – 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축 회전 및 왜곡 관련</a:t>
            </a:r>
            <a:endParaRPr lang="en-US" altLang="ko-KR" sz="15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7872A1-D877-0B41-C59F-B9D69F2876F8}"/>
              </a:ext>
            </a:extLst>
          </p:cNvPr>
          <p:cNvSpPr/>
          <p:nvPr/>
        </p:nvSpPr>
        <p:spPr>
          <a:xfrm>
            <a:off x="3355932" y="2324830"/>
            <a:ext cx="1956845" cy="188366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C174E1-CC07-7AF9-31DE-312C287730A1}"/>
              </a:ext>
            </a:extLst>
          </p:cNvPr>
          <p:cNvSpPr/>
          <p:nvPr/>
        </p:nvSpPr>
        <p:spPr>
          <a:xfrm>
            <a:off x="9459651" y="2317725"/>
            <a:ext cx="1956845" cy="188366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B11DDE-B66D-43EB-F636-A652CF68FFF3}"/>
              </a:ext>
            </a:extLst>
          </p:cNvPr>
          <p:cNvSpPr txBox="1"/>
          <p:nvPr/>
        </p:nvSpPr>
        <p:spPr>
          <a:xfrm>
            <a:off x="3346073" y="1948546"/>
            <a:ext cx="769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/>
              <a:t>Output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C73014-6C55-846A-27C6-1CD076AB6A45}"/>
              </a:ext>
            </a:extLst>
          </p:cNvPr>
          <p:cNvSpPr txBox="1"/>
          <p:nvPr/>
        </p:nvSpPr>
        <p:spPr>
          <a:xfrm>
            <a:off x="9433277" y="1948545"/>
            <a:ext cx="769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41565802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25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Experiment Design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BA6BAA-06BB-B44D-D516-22526B55BFC8}"/>
              </a:ext>
            </a:extLst>
          </p:cNvPr>
          <p:cNvSpPr txBox="1"/>
          <p:nvPr/>
        </p:nvSpPr>
        <p:spPr>
          <a:xfrm>
            <a:off x="415238" y="1597306"/>
            <a:ext cx="2026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EQ1 (</a:t>
            </a:r>
            <a:r>
              <a:rPr lang="en-KR" b="1" u="sng" dirty="0"/>
              <a:t>Source Domain</a:t>
            </a:r>
            <a:r>
              <a:rPr lang="en-KR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95DB2C-2037-E786-8D5E-0574D7E19D28}"/>
              </a:ext>
            </a:extLst>
          </p:cNvPr>
          <p:cNvSpPr txBox="1"/>
          <p:nvPr/>
        </p:nvSpPr>
        <p:spPr>
          <a:xfrm>
            <a:off x="6518958" y="1597306"/>
            <a:ext cx="1965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EQ2 (</a:t>
            </a:r>
            <a:r>
              <a:rPr lang="en-KR" b="1" u="sng" dirty="0"/>
              <a:t>Target Domain</a:t>
            </a:r>
            <a:r>
              <a:rPr lang="en-KR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82509F-B1BE-9BC3-7AA3-3B66C1AC8D5D}"/>
              </a:ext>
            </a:extLst>
          </p:cNvPr>
          <p:cNvSpPr txBox="1"/>
          <p:nvPr/>
        </p:nvSpPr>
        <p:spPr>
          <a:xfrm>
            <a:off x="415238" y="1092177"/>
            <a:ext cx="24000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/>
              <a:t>Photolithography process</a:t>
            </a:r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1A6D1303-E185-0BD1-5FDB-CB8391A87B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888870"/>
              </p:ext>
            </p:extLst>
          </p:nvPr>
        </p:nvGraphicFramePr>
        <p:xfrm>
          <a:off x="775504" y="2310620"/>
          <a:ext cx="4537274" cy="1897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182">
                  <a:extLst>
                    <a:ext uri="{9D8B030D-6E8A-4147-A177-3AD203B41FA5}">
                      <a16:colId xmlns:a16="http://schemas.microsoft.com/office/drawing/2014/main" val="3623738350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378976151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3625712157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2745470236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2500856032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693866546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861187175"/>
                    </a:ext>
                  </a:extLst>
                </a:gridCol>
              </a:tblGrid>
              <a:tr h="379576"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Feature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KR" sz="800" dirty="0"/>
                        <a:t>Feature </a:t>
                      </a:r>
                      <a:r>
                        <a:rPr lang="en-US" altLang="ko-KR" sz="800" dirty="0"/>
                        <a:t>… </a:t>
                      </a:r>
                      <a:r>
                        <a:rPr lang="en-KR" sz="8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Feature 133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039142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451086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61018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016273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07967"/>
                  </a:ext>
                </a:extLst>
              </a:tr>
            </a:tbl>
          </a:graphicData>
        </a:graphic>
      </p:graphicFrame>
      <p:graphicFrame>
        <p:nvGraphicFramePr>
          <p:cNvPr id="17" name="Table 8">
            <a:extLst>
              <a:ext uri="{FF2B5EF4-FFF2-40B4-BE49-F238E27FC236}">
                <a16:creationId xmlns:a16="http://schemas.microsoft.com/office/drawing/2014/main" id="{534FB9C3-DA6D-3601-E8C7-49EE38AB35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8599852"/>
              </p:ext>
            </p:extLst>
          </p:nvPr>
        </p:nvGraphicFramePr>
        <p:xfrm>
          <a:off x="6879224" y="2310620"/>
          <a:ext cx="4537274" cy="1897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182">
                  <a:extLst>
                    <a:ext uri="{9D8B030D-6E8A-4147-A177-3AD203B41FA5}">
                      <a16:colId xmlns:a16="http://schemas.microsoft.com/office/drawing/2014/main" val="3623738350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378976151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3625712157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2745470236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2500856032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693866546"/>
                    </a:ext>
                  </a:extLst>
                </a:gridCol>
                <a:gridCol w="648182">
                  <a:extLst>
                    <a:ext uri="{9D8B030D-6E8A-4147-A177-3AD203B41FA5}">
                      <a16:colId xmlns:a16="http://schemas.microsoft.com/office/drawing/2014/main" val="1861187175"/>
                    </a:ext>
                  </a:extLst>
                </a:gridCol>
              </a:tblGrid>
              <a:tr h="379576"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Feature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KR" sz="800" dirty="0"/>
                        <a:t>Feature </a:t>
                      </a:r>
                      <a:r>
                        <a:rPr lang="en-US" altLang="ko-KR" sz="800" dirty="0"/>
                        <a:t>… </a:t>
                      </a:r>
                      <a:r>
                        <a:rPr lang="en-KR" sz="8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Feature 133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Y3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3039142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451086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461018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016273"/>
                  </a:ext>
                </a:extLst>
              </a:tr>
              <a:tr h="379576">
                <a:tc>
                  <a:txBody>
                    <a:bodyPr/>
                    <a:lstStyle/>
                    <a:p>
                      <a:r>
                        <a:rPr lang="en-KR" sz="8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KR" sz="8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R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07967"/>
                  </a:ext>
                </a:extLst>
              </a:tr>
            </a:tbl>
          </a:graphicData>
        </a:graphic>
      </p:graphicFrame>
      <p:sp>
        <p:nvSpPr>
          <p:cNvPr id="21" name="Google Shape;80;p5">
            <a:extLst>
              <a:ext uri="{FF2B5EF4-FFF2-40B4-BE49-F238E27FC236}">
                <a16:creationId xmlns:a16="http://schemas.microsoft.com/office/drawing/2014/main" id="{440D9FC4-1883-A94A-5719-BBEC38F6E7B8}"/>
              </a:ext>
            </a:extLst>
          </p:cNvPr>
          <p:cNvSpPr txBox="1"/>
          <p:nvPr/>
        </p:nvSpPr>
        <p:spPr>
          <a:xfrm>
            <a:off x="801317" y="4516724"/>
            <a:ext cx="10589365" cy="214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Feature</a:t>
            </a:r>
            <a:r>
              <a:rPr lang="en-US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extractor(h)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: Two fully connected layers with 50 tanh units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Predictor(g) 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: Fully connected layer of 50 tanh units, followed by an output layer of one linear unit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Equipment classifier(d) 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: Series of fully connected layers of 50 tanh units and an output layer of one sigmoid unit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UDA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Adam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optimizer with a learning rate of 0.001, Batch size : 10, Epochs : 100, Dropout rate : 0.2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l-GR" sz="1400" b="1" dirty="0"/>
              <a:t>λ</a:t>
            </a:r>
            <a:r>
              <a:rPr lang="el-GR" sz="1400" dirty="0"/>
              <a:t> </a:t>
            </a:r>
            <a:r>
              <a:rPr lang="en-US" altLang="ko-KR" sz="1400" dirty="0"/>
              <a:t>: 0.5 </a:t>
            </a:r>
            <a:r>
              <a:rPr lang="ko-KR" altLang="en-US" sz="1400" dirty="0"/>
              <a:t>고정</a:t>
            </a:r>
            <a:r>
              <a:rPr lang="en-GB" altLang="ko-KR" sz="1400" dirty="0"/>
              <a:t>(simplified)</a:t>
            </a:r>
            <a:endParaRPr lang="en-US" altLang="ko-KR" sz="1500" dirty="0">
              <a:latin typeface="Malgun Gothic"/>
              <a:ea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US" altLang="ko-KR" sz="1500" b="1" dirty="0">
                <a:latin typeface="Malgun Gothic"/>
                <a:ea typeface="Malgun Gothic"/>
                <a:sym typeface="Malgun Gothic"/>
              </a:rPr>
              <a:t>Num of forward passes (T) of MC Dropout </a:t>
            </a:r>
            <a:r>
              <a:rPr lang="en-US" altLang="ko-KR" sz="1500" dirty="0">
                <a:latin typeface="Malgun Gothic"/>
                <a:ea typeface="Malgun Gothic"/>
                <a:sym typeface="Malgun Gothic"/>
              </a:rPr>
              <a:t>: 100</a:t>
            </a:r>
            <a:endParaRPr lang="en-US" altLang="ko-KR" sz="14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7872A1-D877-0B41-C59F-B9D69F2876F8}"/>
              </a:ext>
            </a:extLst>
          </p:cNvPr>
          <p:cNvSpPr/>
          <p:nvPr/>
        </p:nvSpPr>
        <p:spPr>
          <a:xfrm>
            <a:off x="3355932" y="2324830"/>
            <a:ext cx="1956845" cy="188366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C174E1-CC07-7AF9-31DE-312C287730A1}"/>
              </a:ext>
            </a:extLst>
          </p:cNvPr>
          <p:cNvSpPr/>
          <p:nvPr/>
        </p:nvSpPr>
        <p:spPr>
          <a:xfrm>
            <a:off x="9459651" y="2317725"/>
            <a:ext cx="1956845" cy="188366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B11DDE-B66D-43EB-F636-A652CF68FFF3}"/>
              </a:ext>
            </a:extLst>
          </p:cNvPr>
          <p:cNvSpPr txBox="1"/>
          <p:nvPr/>
        </p:nvSpPr>
        <p:spPr>
          <a:xfrm>
            <a:off x="3346073" y="1948546"/>
            <a:ext cx="769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/>
              <a:t>Output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C73014-6C55-846A-27C6-1CD076AB6A45}"/>
              </a:ext>
            </a:extLst>
          </p:cNvPr>
          <p:cNvSpPr txBox="1"/>
          <p:nvPr/>
        </p:nvSpPr>
        <p:spPr>
          <a:xfrm>
            <a:off x="9433277" y="1948545"/>
            <a:ext cx="769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9011845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Experiment Design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82509F-B1BE-9BC3-7AA3-3B66C1AC8D5D}"/>
              </a:ext>
            </a:extLst>
          </p:cNvPr>
          <p:cNvSpPr txBox="1"/>
          <p:nvPr/>
        </p:nvSpPr>
        <p:spPr>
          <a:xfrm>
            <a:off x="415238" y="1092177"/>
            <a:ext cx="1675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dirty="0"/>
              <a:t>Baselines Setting</a:t>
            </a:r>
          </a:p>
        </p:txBody>
      </p:sp>
      <p:sp>
        <p:nvSpPr>
          <p:cNvPr id="6" name="Google Shape;80;p5">
            <a:extLst>
              <a:ext uri="{FF2B5EF4-FFF2-40B4-BE49-F238E27FC236}">
                <a16:creationId xmlns:a16="http://schemas.microsoft.com/office/drawing/2014/main" id="{4BB0D628-35C4-9C61-8B10-2B883B216F37}"/>
              </a:ext>
            </a:extLst>
          </p:cNvPr>
          <p:cNvSpPr txBox="1"/>
          <p:nvPr/>
        </p:nvSpPr>
        <p:spPr>
          <a:xfrm>
            <a:off x="415238" y="1597306"/>
            <a:ext cx="4238042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altLang="ko-KR" sz="1600" b="1" dirty="0"/>
              <a:t>Method 1</a:t>
            </a:r>
          </a:p>
          <a:p>
            <a:endParaRPr lang="en-GB" altLang="ko-KR" sz="1600" b="1" dirty="0"/>
          </a:p>
          <a:p>
            <a:r>
              <a:rPr lang="en-GB" altLang="ko-KR" sz="1600" b="1" dirty="0" err="1"/>
              <a:t>Random_n</a:t>
            </a:r>
            <a:r>
              <a:rPr lang="en-GB" altLang="ko-KR" sz="1600" b="1" dirty="0"/>
              <a:t> : </a:t>
            </a:r>
            <a:r>
              <a:rPr lang="ko-KR" altLang="en-US" sz="1600" b="1" dirty="0"/>
              <a:t>초기 </a:t>
            </a:r>
            <a:r>
              <a:rPr lang="en-US" altLang="ko-KR" sz="1600" b="1" dirty="0"/>
              <a:t>VM model</a:t>
            </a:r>
            <a:r>
              <a:rPr lang="ko-KR" altLang="en-US" sz="1600" b="1" dirty="0"/>
              <a:t>이 훈련 과정 없이 </a:t>
            </a:r>
            <a:r>
              <a:rPr lang="en-GB" altLang="ko-KR" sz="1600" b="1" dirty="0"/>
              <a:t>n</a:t>
            </a:r>
            <a:r>
              <a:rPr lang="ko-KR" altLang="en-US" sz="1600" b="1" dirty="0"/>
              <a:t>개의 개수로 무작위로 초기화</a:t>
            </a:r>
            <a:r>
              <a:rPr lang="en-US" altLang="ko-KR" sz="1600" b="1" dirty="0"/>
              <a:t> (Conventional Active Learning)</a:t>
            </a:r>
          </a:p>
          <a:p>
            <a:endParaRPr lang="en-US" altLang="ko-KR" sz="1600" b="1" dirty="0"/>
          </a:p>
          <a:p>
            <a:pPr marL="285750" indent="-285750">
              <a:buFontTx/>
              <a:buChar char="-"/>
            </a:pPr>
            <a:r>
              <a:rPr lang="en-US" altLang="ko-KR" sz="16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Random_0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Random_20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Random_50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Random_100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" name="Google Shape;80;p5">
            <a:extLst>
              <a:ext uri="{FF2B5EF4-FFF2-40B4-BE49-F238E27FC236}">
                <a16:creationId xmlns:a16="http://schemas.microsoft.com/office/drawing/2014/main" id="{50C1BD36-CE1E-151D-BCAD-CFB0E1BD546D}"/>
              </a:ext>
            </a:extLst>
          </p:cNvPr>
          <p:cNvSpPr txBox="1"/>
          <p:nvPr/>
        </p:nvSpPr>
        <p:spPr>
          <a:xfrm>
            <a:off x="6096000" y="1597306"/>
            <a:ext cx="4238042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GB" altLang="ko-KR" sz="1600" b="1" dirty="0"/>
              <a:t>Method 2</a:t>
            </a:r>
          </a:p>
          <a:p>
            <a:endParaRPr lang="en-GB" altLang="ko-KR" sz="1600" b="1" dirty="0"/>
          </a:p>
          <a:p>
            <a:r>
              <a:rPr lang="en-GB" altLang="ko-KR" sz="1600" b="1" dirty="0"/>
              <a:t>Transfer Learning </a:t>
            </a:r>
            <a:r>
              <a:rPr lang="ko-KR" altLang="en-US" sz="1600" b="1" dirty="0"/>
              <a:t>적용 </a:t>
            </a:r>
            <a:r>
              <a:rPr lang="en-US" altLang="ko-KR" sz="1600" b="1" dirty="0"/>
              <a:t>(UDA)</a:t>
            </a:r>
          </a:p>
        </p:txBody>
      </p:sp>
      <p:pic>
        <p:nvPicPr>
          <p:cNvPr id="9" name="Picture 8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CCBCE349-96CB-7E07-ADD5-20F6C2B78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212" y="4315189"/>
            <a:ext cx="4653280" cy="2146976"/>
          </a:xfrm>
          <a:prstGeom prst="rect">
            <a:avLst/>
          </a:prstGeom>
        </p:spPr>
      </p:pic>
      <p:pic>
        <p:nvPicPr>
          <p:cNvPr id="10" name="Picture 9" descr="A picture containing text, screenshot, diagram, cartoon&#10;&#10;Description automatically generated">
            <a:extLst>
              <a:ext uri="{FF2B5EF4-FFF2-40B4-BE49-F238E27FC236}">
                <a16:creationId xmlns:a16="http://schemas.microsoft.com/office/drawing/2014/main" id="{81B3EE0A-47AF-BDC4-4E8A-198DA148E7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200533"/>
            <a:ext cx="4653281" cy="237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1357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Results and Discussion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B2EF3B-619D-6B55-F573-13D808B46C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38" y="1499385"/>
            <a:ext cx="7772400" cy="4689814"/>
          </a:xfrm>
          <a:prstGeom prst="rect">
            <a:avLst/>
          </a:prstGeom>
        </p:spPr>
      </p:pic>
      <p:sp>
        <p:nvSpPr>
          <p:cNvPr id="4" name="Google Shape;80;p5">
            <a:extLst>
              <a:ext uri="{FF2B5EF4-FFF2-40B4-BE49-F238E27FC236}">
                <a16:creationId xmlns:a16="http://schemas.microsoft.com/office/drawing/2014/main" id="{8F8ADCB8-769E-8807-B5AE-E2D5AF8D5AEC}"/>
              </a:ext>
            </a:extLst>
          </p:cNvPr>
          <p:cNvSpPr txBox="1"/>
          <p:nvPr/>
        </p:nvSpPr>
        <p:spPr>
          <a:xfrm>
            <a:off x="8310581" y="1859380"/>
            <a:ext cx="346618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ko-KR" altLang="en-US" sz="1600" b="1" dirty="0"/>
              <a:t>성능 평가</a:t>
            </a:r>
            <a:endParaRPr lang="en-US" altLang="ko-KR" sz="1600" b="1" dirty="0"/>
          </a:p>
          <a:p>
            <a:endParaRPr lang="en-GB" altLang="ko-KR" sz="1600" b="1" dirty="0"/>
          </a:p>
          <a:p>
            <a:pPr marL="285750" indent="-285750">
              <a:buFontTx/>
              <a:buChar char="-"/>
            </a:pPr>
            <a:r>
              <a:rPr lang="en-GB" altLang="ko-KR" sz="1600" dirty="0"/>
              <a:t>MAE(Mean</a:t>
            </a:r>
            <a:r>
              <a:rPr lang="en-US" altLang="ko-KR" sz="1600" dirty="0"/>
              <a:t> </a:t>
            </a:r>
            <a:r>
              <a:rPr lang="en-GB" altLang="ko-KR" sz="1600" dirty="0"/>
              <a:t>Absolute</a:t>
            </a:r>
            <a:r>
              <a:rPr lang="en-US" altLang="ko-KR" sz="1600" dirty="0"/>
              <a:t> </a:t>
            </a:r>
            <a:r>
              <a:rPr lang="en-GB" altLang="ko-KR" sz="1600" dirty="0"/>
              <a:t>Error)</a:t>
            </a:r>
            <a:r>
              <a:rPr lang="en-US" altLang="ko-KR" sz="1600" dirty="0"/>
              <a:t> </a:t>
            </a:r>
            <a:r>
              <a:rPr lang="en-GB" altLang="ko-KR" sz="1600" dirty="0"/>
              <a:t>via</a:t>
            </a:r>
            <a:r>
              <a:rPr lang="en-US" altLang="ko-KR" sz="1600" dirty="0"/>
              <a:t> </a:t>
            </a:r>
            <a:r>
              <a:rPr lang="en-GB" altLang="ko-KR" sz="1600" dirty="0"/>
              <a:t>5-fold</a:t>
            </a:r>
            <a:r>
              <a:rPr lang="en-US" altLang="ko-KR" sz="1600" dirty="0"/>
              <a:t> </a:t>
            </a:r>
            <a:r>
              <a:rPr lang="en-GB" altLang="ko-KR" sz="1600" dirty="0"/>
              <a:t>cross</a:t>
            </a:r>
            <a:r>
              <a:rPr lang="en-US" altLang="ko-KR" sz="1600" dirty="0"/>
              <a:t> </a:t>
            </a:r>
            <a:r>
              <a:rPr lang="en-GB" altLang="ko-KR" sz="1600" dirty="0"/>
              <a:t>validation</a:t>
            </a:r>
          </a:p>
          <a:p>
            <a:pPr marL="285750" indent="-285750">
              <a:buFontTx/>
              <a:buChar char="-"/>
            </a:pPr>
            <a:r>
              <a:rPr lang="en-GB" altLang="ko-KR" sz="1600" dirty="0"/>
              <a:t>Random seed</a:t>
            </a:r>
            <a:r>
              <a:rPr lang="ko-KR" altLang="en-US" sz="1600" dirty="0"/>
              <a:t>로 </a:t>
            </a:r>
            <a:r>
              <a:rPr lang="en-US" altLang="ko-KR" sz="1600" dirty="0"/>
              <a:t>10</a:t>
            </a:r>
            <a:r>
              <a:rPr lang="ko-KR" altLang="en-US" sz="1600" dirty="0"/>
              <a:t>번 진행</a:t>
            </a:r>
            <a:r>
              <a:rPr lang="en-GB" altLang="ko-KR" sz="1600" dirty="0"/>
              <a:t> </a:t>
            </a:r>
            <a:r>
              <a:rPr lang="ko-KR" altLang="en-US" sz="1600" dirty="0"/>
              <a:t>후 평균</a:t>
            </a:r>
            <a:endParaRPr lang="en-US" altLang="ko-KR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FC8FD0-0164-16A4-1354-12CE31BBD57C}"/>
              </a:ext>
            </a:extLst>
          </p:cNvPr>
          <p:cNvSpPr txBox="1"/>
          <p:nvPr/>
        </p:nvSpPr>
        <p:spPr>
          <a:xfrm>
            <a:off x="5714105" y="922304"/>
            <a:ext cx="38770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GB" sz="1050" b="1" dirty="0" err="1">
                <a:solidFill>
                  <a:srgbClr val="3B7950"/>
                </a:solidFill>
              </a:rPr>
              <a:t>Random_n</a:t>
            </a:r>
            <a:r>
              <a:rPr lang="en-GB" sz="1050" b="1" dirty="0">
                <a:solidFill>
                  <a:srgbClr val="3B7950"/>
                </a:solidFill>
              </a:rPr>
              <a:t> : VM model </a:t>
            </a:r>
            <a:r>
              <a:rPr lang="en-GB" sz="1050" b="1" dirty="0" err="1">
                <a:solidFill>
                  <a:srgbClr val="3B7950"/>
                </a:solidFill>
              </a:rPr>
              <a:t>훈련</a:t>
            </a:r>
            <a:r>
              <a:rPr lang="en-GB" sz="1050" b="1" dirty="0">
                <a:solidFill>
                  <a:srgbClr val="3B7950"/>
                </a:solidFill>
              </a:rPr>
              <a:t> </a:t>
            </a:r>
            <a:r>
              <a:rPr lang="en-GB" sz="1050" b="1" dirty="0" err="1">
                <a:solidFill>
                  <a:srgbClr val="3B7950"/>
                </a:solidFill>
              </a:rPr>
              <a:t>과정</a:t>
            </a:r>
            <a:r>
              <a:rPr lang="en-GB" sz="1050" b="1" dirty="0">
                <a:solidFill>
                  <a:srgbClr val="3B7950"/>
                </a:solidFill>
              </a:rPr>
              <a:t> X, </a:t>
            </a:r>
            <a:r>
              <a:rPr lang="en-GB" sz="1050" b="1" dirty="0" err="1">
                <a:solidFill>
                  <a:srgbClr val="3B7950"/>
                </a:solidFill>
              </a:rPr>
              <a:t>n개</a:t>
            </a:r>
            <a:r>
              <a:rPr lang="en-GB" sz="1050" b="1" dirty="0">
                <a:solidFill>
                  <a:srgbClr val="3B7950"/>
                </a:solidFill>
              </a:rPr>
              <a:t> </a:t>
            </a:r>
            <a:r>
              <a:rPr lang="en-GB" sz="1050" b="1" dirty="0" err="1">
                <a:solidFill>
                  <a:srgbClr val="3B7950"/>
                </a:solidFill>
              </a:rPr>
              <a:t>무작위</a:t>
            </a:r>
            <a:r>
              <a:rPr lang="en-GB" sz="1050" b="1" dirty="0">
                <a:solidFill>
                  <a:srgbClr val="3B7950"/>
                </a:solidFill>
              </a:rPr>
              <a:t> </a:t>
            </a:r>
            <a:r>
              <a:rPr lang="en-GB" sz="1050" b="1" dirty="0" err="1">
                <a:solidFill>
                  <a:srgbClr val="3B7950"/>
                </a:solidFill>
              </a:rPr>
              <a:t>초기화</a:t>
            </a:r>
            <a:endParaRPr lang="en-GB" sz="1050" b="1" dirty="0">
              <a:solidFill>
                <a:srgbClr val="3B7950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050" b="1" dirty="0">
                <a:solidFill>
                  <a:srgbClr val="3B7950"/>
                </a:solidFill>
              </a:rPr>
              <a:t>Transfer : Source model</a:t>
            </a:r>
            <a:r>
              <a:rPr lang="ko-KR" altLang="en-US" sz="1050" b="1" dirty="0">
                <a:solidFill>
                  <a:srgbClr val="3B7950"/>
                </a:solidFill>
              </a:rPr>
              <a:t>을 </a:t>
            </a:r>
            <a:r>
              <a:rPr lang="en-US" altLang="ko-KR" sz="1050" b="1" dirty="0">
                <a:solidFill>
                  <a:srgbClr val="3B7950"/>
                </a:solidFill>
              </a:rPr>
              <a:t>Initial model</a:t>
            </a:r>
            <a:r>
              <a:rPr lang="ko-KR" altLang="en-US" sz="1050" b="1" dirty="0">
                <a:solidFill>
                  <a:srgbClr val="3B7950"/>
                </a:solidFill>
              </a:rPr>
              <a:t>로 사용</a:t>
            </a:r>
            <a:endParaRPr lang="en-US" altLang="ko-KR" sz="1050" b="1" dirty="0">
              <a:solidFill>
                <a:srgbClr val="3B7950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050" b="1" dirty="0">
                <a:solidFill>
                  <a:srgbClr val="3B7950"/>
                </a:solidFill>
              </a:rPr>
              <a:t>UDA : </a:t>
            </a:r>
            <a:r>
              <a:rPr lang="ko-KR" altLang="en-US" sz="1050" b="1" dirty="0">
                <a:solidFill>
                  <a:srgbClr val="3B7950"/>
                </a:solidFill>
              </a:rPr>
              <a:t>본 논문 제시 모델</a:t>
            </a:r>
            <a:endParaRPr lang="en-GB" sz="1050" b="1" dirty="0">
              <a:solidFill>
                <a:srgbClr val="3B795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1650DF-2FC3-934E-BA0C-4CAEEDB0BD14}"/>
              </a:ext>
            </a:extLst>
          </p:cNvPr>
          <p:cNvSpPr/>
          <p:nvPr/>
        </p:nvSpPr>
        <p:spPr>
          <a:xfrm>
            <a:off x="5714105" y="917545"/>
            <a:ext cx="3694055" cy="57708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9BDAA3-5516-D6E6-6A1F-CB46F33C87A1}"/>
              </a:ext>
            </a:extLst>
          </p:cNvPr>
          <p:cNvSpPr/>
          <p:nvPr/>
        </p:nvSpPr>
        <p:spPr>
          <a:xfrm>
            <a:off x="7227945" y="1748837"/>
            <a:ext cx="707015" cy="57708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5" name="Google Shape;80;p5">
            <a:extLst>
              <a:ext uri="{FF2B5EF4-FFF2-40B4-BE49-F238E27FC236}">
                <a16:creationId xmlns:a16="http://schemas.microsoft.com/office/drawing/2014/main" id="{8423AA94-4E8F-992C-1FB4-9DBA2D6AA4B7}"/>
              </a:ext>
            </a:extLst>
          </p:cNvPr>
          <p:cNvSpPr txBox="1"/>
          <p:nvPr/>
        </p:nvSpPr>
        <p:spPr>
          <a:xfrm>
            <a:off x="1518259" y="6146283"/>
            <a:ext cx="915548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ko-KR" altLang="en-US" b="1" u="sng" dirty="0"/>
              <a:t>본 논문에서 제안한 </a:t>
            </a:r>
            <a:r>
              <a:rPr lang="en-GB" altLang="ko-KR" b="1" u="sng" dirty="0"/>
              <a:t>Adaptive Active Learning</a:t>
            </a:r>
            <a:r>
              <a:rPr lang="ko-KR" altLang="en-US" b="1" u="sng" dirty="0"/>
              <a:t>은 </a:t>
            </a:r>
            <a:r>
              <a:rPr lang="en-GB" altLang="ko-KR" b="1" u="sng" dirty="0"/>
              <a:t>cold-start problem</a:t>
            </a:r>
            <a:r>
              <a:rPr lang="ko-KR" altLang="en-US" b="1" u="sng" dirty="0"/>
              <a:t>을 효과적으로 해결하고 비용 효율적인 </a:t>
            </a:r>
            <a:r>
              <a:rPr lang="en-GB" altLang="ko-KR" b="1" u="sng" dirty="0"/>
              <a:t>VM </a:t>
            </a:r>
            <a:r>
              <a:rPr lang="ko-KR" altLang="en-US" b="1" u="sng" dirty="0"/>
              <a:t>모델을 구축할 수 있다는 것을 증명</a:t>
            </a:r>
            <a:endParaRPr lang="en-US" altLang="ko-KR" b="1" u="sng" dirty="0"/>
          </a:p>
        </p:txBody>
      </p:sp>
    </p:spTree>
    <p:extLst>
      <p:ext uri="{BB962C8B-B14F-4D97-AF65-F5344CB8AC3E}">
        <p14:creationId xmlns:p14="http://schemas.microsoft.com/office/powerpoint/2010/main" val="12539838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sz="1800" dirty="0"/>
              <a:t>Conclusion</a:t>
            </a:r>
            <a:endParaRPr sz="1800" dirty="0"/>
          </a:p>
        </p:txBody>
      </p:sp>
      <p:pic>
        <p:nvPicPr>
          <p:cNvPr id="73" name="Google Shape;73;p4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47536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/>
              <a:t>Conclusion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0;p5">
            <a:extLst>
              <a:ext uri="{FF2B5EF4-FFF2-40B4-BE49-F238E27FC236}">
                <a16:creationId xmlns:a16="http://schemas.microsoft.com/office/drawing/2014/main" id="{193CAEDA-DEE5-0CD0-960A-4750BADE7CF0}"/>
              </a:ext>
            </a:extLst>
          </p:cNvPr>
          <p:cNvSpPr txBox="1"/>
          <p:nvPr/>
        </p:nvSpPr>
        <p:spPr>
          <a:xfrm>
            <a:off x="801317" y="998520"/>
            <a:ext cx="10589365" cy="216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Contribution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새로운 장비에 대한 비용 효율적인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VM 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구현을 위한 도메인 적응 능동 학습 방법을 제안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altLang="ko-KR" sz="1500" b="1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Future Work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Source 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과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Target 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이 약간 다른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Process Measurements 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및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Actual Metrology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을 갖는 경우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Target Domain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Unlabelled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wafer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가 시간에 따라 순차적으로 수집되는 경우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4747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2861310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66" name="Google Shape;66;p3"/>
          <p:cNvSpPr txBox="1"/>
          <p:nvPr/>
        </p:nvSpPr>
        <p:spPr>
          <a:xfrm>
            <a:off x="304800" y="990600"/>
            <a:ext cx="11651700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 dirty="0"/>
              <a:t>Proposed Method</a:t>
            </a:r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 dirty="0"/>
              <a:t>Experiments</a:t>
            </a:r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 dirty="0"/>
              <a:t>Conclusion</a:t>
            </a:r>
            <a:endParaRPr sz="1800" dirty="0"/>
          </a:p>
        </p:txBody>
      </p:sp>
      <p:pic>
        <p:nvPicPr>
          <p:cNvPr id="67" name="Google Shape;67;p3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 dirty="0"/>
              <a:t>Abstract</a:t>
            </a:r>
            <a:endParaRPr sz="1800" dirty="0"/>
          </a:p>
        </p:txBody>
      </p:sp>
      <p:pic>
        <p:nvPicPr>
          <p:cNvPr id="73" name="Google Shape;73;p4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5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3154438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Abstract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801317" y="4019415"/>
            <a:ext cx="10589365" cy="2516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altLang="ko-KR" sz="1500" b="1" i="0" u="none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Virtual Metrology(VM) </a:t>
            </a:r>
            <a:r>
              <a:rPr lang="en-GB" altLang="ko-KR" sz="1500" b="0" i="0" u="none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500" b="0" i="0" u="none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반도체 제조 공정에서의 품질 </a:t>
            </a:r>
            <a:r>
              <a:rPr lang="ko-KR" altLang="en-US" sz="1500" b="0" i="0" u="none" strike="noStrike" cap="none" dirty="0" err="1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검수시</a:t>
            </a:r>
            <a:r>
              <a:rPr lang="ko-KR" altLang="en-US" sz="1500" b="0" i="0" u="none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 사용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 이전 측정 데이터로 모델 훈련 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-&gt;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Physical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 측정 대체 가능</a:t>
            </a:r>
            <a:endParaRPr lang="en-GB" altLang="ko-KR" sz="15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altLang="ko-KR" sz="1500" b="1" dirty="0">
                <a:latin typeface="Malgun Gothic"/>
                <a:ea typeface="Malgun Gothic"/>
                <a:cs typeface="Malgun Gothic"/>
                <a:sym typeface="Malgun Gothic"/>
              </a:rPr>
              <a:t>Active Learning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 비용 절감과 동시에 새로운 장비에 효율적인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VM model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 설계 가능</a:t>
            </a:r>
            <a:endParaRPr lang="en-US" altLang="ko-KR" sz="15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4" indent="-285750">
              <a:lnSpc>
                <a:spcPct val="150000"/>
              </a:lnSpc>
              <a:buSzPts val="1800"/>
              <a:buFont typeface="Arial"/>
              <a:buChar char="-"/>
            </a:pP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문제점 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Conventional Active Learning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의 초기 단계의 </a:t>
            </a:r>
            <a:r>
              <a:rPr lang="en-GB" altLang="ko-KR" sz="1500" b="1" u="sng" dirty="0">
                <a:latin typeface="Malgun Gothic"/>
                <a:ea typeface="Malgun Gothic"/>
                <a:cs typeface="Malgun Gothic"/>
                <a:sym typeface="Malgun Gothic"/>
              </a:rPr>
              <a:t>cold-start problem </a:t>
            </a:r>
            <a:r>
              <a:rPr lang="en-GB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-&gt; 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낮은 성능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-KR" altLang="en-US" sz="1500" dirty="0">
                <a:latin typeface="Malgun Gothic"/>
                <a:ea typeface="Malgun Gothic"/>
                <a:cs typeface="Malgun Gothic"/>
                <a:sym typeface="Malgun Gothic"/>
              </a:rPr>
              <a:t>정확도</a:t>
            </a:r>
            <a:r>
              <a:rPr lang="en-US" altLang="ko-KR" sz="1500" dirty="0"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</a:p>
          <a:p>
            <a:pPr lvl="4">
              <a:lnSpc>
                <a:spcPct val="150000"/>
              </a:lnSpc>
              <a:buSzPts val="1800"/>
            </a:pPr>
            <a:endParaRPr lang="en-GB" altLang="ko-KR" sz="1500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lvl="4">
              <a:lnSpc>
                <a:spcPct val="150000"/>
              </a:lnSpc>
              <a:buSzPts val="1800"/>
            </a:pPr>
            <a:r>
              <a:rPr lang="ko-KR" altLang="en-US" sz="1500" u="sng" dirty="0">
                <a:latin typeface="Malgun Gothic"/>
                <a:ea typeface="Malgun Gothic"/>
                <a:cs typeface="Malgun Gothic"/>
                <a:sym typeface="Malgun Gothic"/>
              </a:rPr>
              <a:t>본 논문은 </a:t>
            </a:r>
            <a:r>
              <a:rPr lang="en-US" altLang="ko-KR" sz="1500" u="sng" dirty="0">
                <a:latin typeface="Malgun Gothic"/>
                <a:ea typeface="Malgun Gothic"/>
                <a:cs typeface="Malgun Gothic"/>
                <a:sym typeface="Malgun Gothic"/>
              </a:rPr>
              <a:t>Unsupervised</a:t>
            </a:r>
            <a:r>
              <a:rPr lang="ko-KR" altLang="en-US" sz="1500" u="sng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u="sng" dirty="0">
                <a:latin typeface="Malgun Gothic"/>
                <a:ea typeface="Malgun Gothic"/>
                <a:cs typeface="Malgun Gothic"/>
                <a:sym typeface="Malgun Gothic"/>
              </a:rPr>
              <a:t>Domain</a:t>
            </a:r>
            <a:r>
              <a:rPr lang="ko-KR" altLang="en-US" sz="1500" u="sng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u="sng" dirty="0">
                <a:latin typeface="Malgun Gothic"/>
                <a:ea typeface="Malgun Gothic"/>
                <a:cs typeface="Malgun Gothic"/>
                <a:sym typeface="Malgun Gothic"/>
              </a:rPr>
              <a:t>Adaptation</a:t>
            </a:r>
            <a:r>
              <a:rPr lang="en-GB" altLang="ko-KR" sz="1500" u="sng" dirty="0">
                <a:latin typeface="Malgun Gothic"/>
                <a:ea typeface="Malgun Gothic"/>
                <a:cs typeface="Malgun Gothic"/>
                <a:sym typeface="Malgun Gothic"/>
              </a:rPr>
              <a:t>(UDA)</a:t>
            </a:r>
            <a:r>
              <a:rPr lang="ko-KR" altLang="en-US" sz="1500" u="sng" dirty="0">
                <a:latin typeface="Malgun Gothic"/>
                <a:ea typeface="Malgun Gothic"/>
                <a:cs typeface="Malgun Gothic"/>
                <a:sym typeface="Malgun Gothic"/>
              </a:rPr>
              <a:t>을 활용하여 </a:t>
            </a:r>
            <a:r>
              <a:rPr lang="en-GB" altLang="ko-KR" sz="1500" u="sng" dirty="0">
                <a:latin typeface="Malgun Gothic"/>
                <a:ea typeface="Malgun Gothic"/>
                <a:cs typeface="Malgun Gothic"/>
                <a:sym typeface="Malgun Gothic"/>
              </a:rPr>
              <a:t>VM </a:t>
            </a:r>
            <a:r>
              <a:rPr lang="ko-KR" altLang="en-US" sz="1500" u="sng" dirty="0">
                <a:latin typeface="Malgun Gothic"/>
                <a:ea typeface="Malgun Gothic"/>
                <a:cs typeface="Malgun Gothic"/>
                <a:sym typeface="Malgun Gothic"/>
              </a:rPr>
              <a:t>모델을 초기화하여 </a:t>
            </a:r>
            <a:r>
              <a:rPr lang="en-GB" altLang="ko-KR" sz="1500" u="sng" dirty="0">
                <a:latin typeface="Malgun Gothic"/>
                <a:ea typeface="Malgun Gothic"/>
                <a:cs typeface="Malgun Gothic"/>
                <a:sym typeface="Malgun Gothic"/>
              </a:rPr>
              <a:t>cols-start problem</a:t>
            </a:r>
            <a:r>
              <a:rPr lang="ko-KR" altLang="en-US" sz="1500" u="sng" dirty="0">
                <a:latin typeface="Malgun Gothic"/>
                <a:ea typeface="Malgun Gothic"/>
                <a:cs typeface="Malgun Gothic"/>
                <a:sym typeface="Malgun Gothic"/>
              </a:rPr>
              <a:t>을 해결하고자 함</a:t>
            </a:r>
            <a:endParaRPr lang="en-GB" altLang="ko-KR" sz="1500" u="sng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text, screenshot, diagram, cartoon&#10;&#10;Description automatically generated">
            <a:extLst>
              <a:ext uri="{FF2B5EF4-FFF2-40B4-BE49-F238E27FC236}">
                <a16:creationId xmlns:a16="http://schemas.microsoft.com/office/drawing/2014/main" id="{91D97299-D267-14C0-F784-FECB48A0E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7460" y="1160886"/>
            <a:ext cx="4650812" cy="2360976"/>
          </a:xfrm>
          <a:prstGeom prst="rect">
            <a:avLst/>
          </a:prstGeom>
        </p:spPr>
      </p:pic>
      <p:pic>
        <p:nvPicPr>
          <p:cNvPr id="7" name="Picture 6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E244FC40-3F07-8D14-BD87-529D262BEC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39" y="1160886"/>
            <a:ext cx="5101656" cy="2360976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DB10E740-78B1-B593-D4FF-1C421B7404F1}"/>
              </a:ext>
            </a:extLst>
          </p:cNvPr>
          <p:cNvSpPr/>
          <p:nvPr/>
        </p:nvSpPr>
        <p:spPr>
          <a:xfrm>
            <a:off x="5965281" y="2341374"/>
            <a:ext cx="763793" cy="344245"/>
          </a:xfrm>
          <a:prstGeom prst="rightArrow">
            <a:avLst/>
          </a:prstGeom>
          <a:solidFill>
            <a:srgbClr val="3B79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 dirty="0"/>
              <a:t>Introduction</a:t>
            </a:r>
            <a:endParaRPr sz="1800" dirty="0"/>
          </a:p>
        </p:txBody>
      </p:sp>
      <p:pic>
        <p:nvPicPr>
          <p:cNvPr id="73" name="Google Shape;73;p4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092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7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Introduction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801313" y="3984611"/>
            <a:ext cx="10589365" cy="2516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VM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(Virtual Metrology)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필요성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반도체 공정에서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wafer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품질 보장은 중요하고 도전적인 일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-&gt;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많은 중간 검수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(intermediate inspection) 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필요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-&gt;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실사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(Physical Inspection)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비용과 시간이 너무 큼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비효율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Wafer-Processing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에서의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VM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활용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과정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endParaRPr lang="en-GB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4">
              <a:lnSpc>
                <a:spcPct val="150000"/>
              </a:lnSpc>
              <a:buSzPts val="1800"/>
            </a:pP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1.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모든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Wafer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가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Process Equipment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 가공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4">
              <a:lnSpc>
                <a:spcPct val="150000"/>
              </a:lnSpc>
              <a:buSzPts val="1800"/>
            </a:pP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2.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일부 샘플은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Metrology Equipment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 실사</a:t>
            </a:r>
            <a:endParaRPr lang="en-GB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4">
              <a:lnSpc>
                <a:spcPct val="150000"/>
              </a:lnSpc>
              <a:buSzPts val="1800"/>
            </a:pP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3.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모델 훈련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2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에서의 결과를 활용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4">
              <a:lnSpc>
                <a:spcPct val="150000"/>
              </a:lnSpc>
              <a:buSzPts val="1800"/>
            </a:pP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	4.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추론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(Input)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1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에서 얻은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Process Measurements, (Output) VM model 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로 얻은 추정 </a:t>
            </a:r>
            <a:r>
              <a:rPr lang="ko-KR" altLang="en-US" sz="1500" dirty="0" err="1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계측값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16;p7">
            <a:extLst>
              <a:ext uri="{FF2B5EF4-FFF2-40B4-BE49-F238E27FC236}">
                <a16:creationId xmlns:a16="http://schemas.microsoft.com/office/drawing/2014/main" id="{C3A34F9D-A288-C88F-E1D1-09F67756CE94}"/>
              </a:ext>
            </a:extLst>
          </p:cNvPr>
          <p:cNvSpPr txBox="1"/>
          <p:nvPr/>
        </p:nvSpPr>
        <p:spPr>
          <a:xfrm>
            <a:off x="415239" y="1062452"/>
            <a:ext cx="935529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sng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Virtual Metrology</a:t>
            </a:r>
            <a:endParaRPr sz="1600" b="0" i="0" u="sng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Picture 2" descr="A diagram of a virtual metrology application&#10;&#10;Description automatically generated with medium confidence">
            <a:extLst>
              <a:ext uri="{FF2B5EF4-FFF2-40B4-BE49-F238E27FC236}">
                <a16:creationId xmlns:a16="http://schemas.microsoft.com/office/drawing/2014/main" id="{C827AC2A-F888-2426-F576-B4AAF80DA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9220" y="1400966"/>
            <a:ext cx="5973552" cy="21845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8C9F363-8CF0-BE43-8F7A-D81CAA075A97}"/>
              </a:ext>
            </a:extLst>
          </p:cNvPr>
          <p:cNvSpPr/>
          <p:nvPr/>
        </p:nvSpPr>
        <p:spPr>
          <a:xfrm>
            <a:off x="6508376" y="1800084"/>
            <a:ext cx="1430767" cy="43030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B9762C-2329-58C6-0DC2-11D807D14A39}"/>
              </a:ext>
            </a:extLst>
          </p:cNvPr>
          <p:cNvSpPr txBox="1"/>
          <p:nvPr/>
        </p:nvSpPr>
        <p:spPr>
          <a:xfrm>
            <a:off x="6713843" y="1400966"/>
            <a:ext cx="10198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KR" b="1" dirty="0">
                <a:solidFill>
                  <a:srgbClr val="C00000"/>
                </a:solidFill>
              </a:rPr>
              <a:t>VM Model</a:t>
            </a:r>
          </a:p>
        </p:txBody>
      </p:sp>
    </p:spTree>
    <p:extLst>
      <p:ext uri="{BB962C8B-B14F-4D97-AF65-F5344CB8AC3E}">
        <p14:creationId xmlns:p14="http://schemas.microsoft.com/office/powerpoint/2010/main" val="1958998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8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5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Introduction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801313" y="3984611"/>
            <a:ext cx="10589365" cy="2516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ko-KR" altLang="en-US" sz="1500" b="1" u="sng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실제 상황</a:t>
            </a:r>
            <a:endParaRPr lang="en-US" altLang="ko-KR" sz="1500" b="1" u="sng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Process Measurements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충분한 양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라벨이 되지 않은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Wafer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Actual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Metrology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양은 적고 비용이 큼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라벨이 된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Wafer)</a:t>
            </a: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altLang="ko-KR" sz="1500" b="1" u="sng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Cold-Start problem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Virtual Metrology 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성능을 높이기 위해선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Actual Metrology(Annotation)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양이 많아야 하지만 비용이 큼 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-&gt;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해결을 위해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Active Learning 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도입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Tx/>
              <a:buChar char="-"/>
            </a:pP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하지만</a:t>
            </a:r>
            <a:r>
              <a:rPr lang="en-US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,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초기 단계에서의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Annotation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된 </a:t>
            </a:r>
            <a:r>
              <a:rPr lang="en-GB" altLang="ko-KR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Wafer</a:t>
            </a:r>
            <a:r>
              <a:rPr lang="ko-KR" altLang="en-US" sz="1500" dirty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부족으로 초반 성능이 저하되는 문제가 발생</a:t>
            </a:r>
            <a:endParaRPr lang="en-US" altLang="ko-KR" sz="1500" dirty="0">
              <a:solidFill>
                <a:schemeClr val="tx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84" name="Google Shape;84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16;p7">
            <a:extLst>
              <a:ext uri="{FF2B5EF4-FFF2-40B4-BE49-F238E27FC236}">
                <a16:creationId xmlns:a16="http://schemas.microsoft.com/office/drawing/2014/main" id="{C3A34F9D-A288-C88F-E1D1-09F67756CE94}"/>
              </a:ext>
            </a:extLst>
          </p:cNvPr>
          <p:cNvSpPr txBox="1"/>
          <p:nvPr/>
        </p:nvSpPr>
        <p:spPr>
          <a:xfrm>
            <a:off x="415239" y="1062452"/>
            <a:ext cx="935529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i="0" u="sng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Virtual Metrology</a:t>
            </a:r>
            <a:endParaRPr sz="1600" b="0" i="0" u="sng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Picture 2" descr="A diagram of a virtual metrology application&#10;&#10;Description automatically generated with medium confidence">
            <a:extLst>
              <a:ext uri="{FF2B5EF4-FFF2-40B4-BE49-F238E27FC236}">
                <a16:creationId xmlns:a16="http://schemas.microsoft.com/office/drawing/2014/main" id="{C827AC2A-F888-2426-F576-B4AAF80DA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9220" y="1400966"/>
            <a:ext cx="5973552" cy="21845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B9762C-2329-58C6-0DC2-11D807D14A39}"/>
              </a:ext>
            </a:extLst>
          </p:cNvPr>
          <p:cNvSpPr txBox="1"/>
          <p:nvPr/>
        </p:nvSpPr>
        <p:spPr>
          <a:xfrm>
            <a:off x="5176169" y="1100542"/>
            <a:ext cx="2409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rgbClr val="C00000"/>
                </a:solidFill>
              </a:rPr>
              <a:t>Abundant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err="1">
                <a:solidFill>
                  <a:srgbClr val="C00000"/>
                </a:solidFill>
              </a:rPr>
              <a:t>Unlabelled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GB" b="1" dirty="0">
                <a:solidFill>
                  <a:srgbClr val="C00000"/>
                </a:solidFill>
              </a:rPr>
              <a:t>Data</a:t>
            </a:r>
            <a:endParaRPr lang="en-KR" b="1" dirty="0">
              <a:solidFill>
                <a:srgbClr val="C00000"/>
              </a:solidFill>
            </a:endParaRP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314BF900-D033-1F38-7208-09C251A2F7B9}"/>
              </a:ext>
            </a:extLst>
          </p:cNvPr>
          <p:cNvSpPr/>
          <p:nvPr/>
        </p:nvSpPr>
        <p:spPr>
          <a:xfrm>
            <a:off x="5532834" y="1374235"/>
            <a:ext cx="1696305" cy="344245"/>
          </a:xfrm>
          <a:prstGeom prst="rightArrow">
            <a:avLst/>
          </a:prstGeom>
          <a:solidFill>
            <a:srgbClr val="3B79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29036D79-A6DD-8CE2-A84E-E34A2935E6B2}"/>
              </a:ext>
            </a:extLst>
          </p:cNvPr>
          <p:cNvSpPr/>
          <p:nvPr/>
        </p:nvSpPr>
        <p:spPr>
          <a:xfrm rot="5400000">
            <a:off x="5172031" y="2681909"/>
            <a:ext cx="721605" cy="344245"/>
          </a:xfrm>
          <a:prstGeom prst="rightArrow">
            <a:avLst/>
          </a:prstGeom>
          <a:solidFill>
            <a:srgbClr val="3B79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E3D08F-F434-DAB1-EA07-177F3A7418C5}"/>
              </a:ext>
            </a:extLst>
          </p:cNvPr>
          <p:cNvSpPr txBox="1"/>
          <p:nvPr/>
        </p:nvSpPr>
        <p:spPr>
          <a:xfrm>
            <a:off x="2356362" y="2700142"/>
            <a:ext cx="3004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rgbClr val="C00000"/>
                </a:solidFill>
              </a:rPr>
              <a:t>Expensive to obtain labelled data</a:t>
            </a:r>
            <a:endParaRPr lang="en-KR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40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 dirty="0"/>
              <a:t>Related Work</a:t>
            </a:r>
            <a:endParaRPr sz="1800" dirty="0"/>
          </a:p>
        </p:txBody>
      </p:sp>
      <p:pic>
        <p:nvPicPr>
          <p:cNvPr id="73" name="Google Shape;73;p4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308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 2013 - 2022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1627</TotalTime>
  <Words>2518</Words>
  <Application>Microsoft Macintosh PowerPoint</Application>
  <PresentationFormat>Widescreen</PresentationFormat>
  <Paragraphs>433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Malgun Gothic</vt:lpstr>
      <vt:lpstr>source-serif-pro</vt:lpstr>
      <vt:lpstr>Arial</vt:lpstr>
      <vt:lpstr>Calibri</vt:lpstr>
      <vt:lpstr>Office Theme</vt:lpstr>
      <vt:lpstr>Domain-adaptive active learning for cost-effective virtual metrology modeling</vt:lpstr>
      <vt:lpstr>Contents</vt:lpstr>
      <vt:lpstr>Contents</vt:lpstr>
      <vt:lpstr>Abstract</vt:lpstr>
      <vt:lpstr>Abstract</vt:lpstr>
      <vt:lpstr>Introduction</vt:lpstr>
      <vt:lpstr>Introduction</vt:lpstr>
      <vt:lpstr>Introduction</vt:lpstr>
      <vt:lpstr>Related Work</vt:lpstr>
      <vt:lpstr>Virtual Metrology</vt:lpstr>
      <vt:lpstr>Active Learning</vt:lpstr>
      <vt:lpstr>Active Learning</vt:lpstr>
      <vt:lpstr>Unsupervised Domain Adaptation</vt:lpstr>
      <vt:lpstr>Unsupervised Domain Adaptation</vt:lpstr>
      <vt:lpstr>Proposed Method</vt:lpstr>
      <vt:lpstr>Overview</vt:lpstr>
      <vt:lpstr>Model Initialization</vt:lpstr>
      <vt:lpstr>Model Initialization</vt:lpstr>
      <vt:lpstr>Model Initialization</vt:lpstr>
      <vt:lpstr>Model Initialization</vt:lpstr>
      <vt:lpstr>Model Initialization</vt:lpstr>
      <vt:lpstr>Model Improvement</vt:lpstr>
      <vt:lpstr>Experiments</vt:lpstr>
      <vt:lpstr>Data Description</vt:lpstr>
      <vt:lpstr>Experiment Design</vt:lpstr>
      <vt:lpstr>Experiment Design</vt:lpstr>
      <vt:lpstr>Results and Discussion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Patch SVDD: Patch-level SVDD for Anomaly Detection and Segmentation</dc:title>
  <dc:creator>Windows 사용자</dc:creator>
  <cp:lastModifiedBy>지원 김</cp:lastModifiedBy>
  <cp:revision>222</cp:revision>
  <dcterms:created xsi:type="dcterms:W3CDTF">2023-01-02T13:26:21Z</dcterms:created>
  <dcterms:modified xsi:type="dcterms:W3CDTF">2023-06-16T13:38:34Z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2022-09-06T00:00:00Z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2023-01-02T00:00:00Z</vt:filetime>
  </property>
</Properties>
</file>